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  <p:sldMasterId id="2147483672" r:id="rId3"/>
    <p:sldMasterId id="2147484034" r:id="rId4"/>
  </p:sldMasterIdLst>
  <p:notesMasterIdLst>
    <p:notesMasterId r:id="rId29"/>
  </p:notesMasterIdLst>
  <p:handoutMasterIdLst>
    <p:handoutMasterId r:id="rId30"/>
  </p:handoutMasterIdLst>
  <p:sldIdLst>
    <p:sldId id="290" r:id="rId5"/>
    <p:sldId id="345" r:id="rId6"/>
    <p:sldId id="343" r:id="rId7"/>
    <p:sldId id="317" r:id="rId8"/>
    <p:sldId id="318" r:id="rId9"/>
    <p:sldId id="346" r:id="rId10"/>
    <p:sldId id="342" r:id="rId11"/>
    <p:sldId id="319" r:id="rId12"/>
    <p:sldId id="344" r:id="rId13"/>
    <p:sldId id="320" r:id="rId14"/>
    <p:sldId id="336" r:id="rId15"/>
    <p:sldId id="339" r:id="rId16"/>
    <p:sldId id="300" r:id="rId17"/>
    <p:sldId id="333" r:id="rId18"/>
    <p:sldId id="310" r:id="rId19"/>
    <p:sldId id="323" r:id="rId20"/>
    <p:sldId id="340" r:id="rId21"/>
    <p:sldId id="341" r:id="rId22"/>
    <p:sldId id="324" r:id="rId23"/>
    <p:sldId id="330" r:id="rId24"/>
    <p:sldId id="338" r:id="rId25"/>
    <p:sldId id="325" r:id="rId26"/>
    <p:sldId id="326" r:id="rId27"/>
    <p:sldId id="32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emaker" initials="W" lastIdx="16" clrIdx="0"/>
  <p:cmAuthor id="1" name="Janet Cornish" initials="J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9" autoAdjust="0"/>
    <p:restoredTop sz="98770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C5991-491C-9E4C-9F7B-8E90F825DB5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654F71-AB12-9E41-87C7-E9FBD4EF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5D3906-519B-4643-9A52-1065A43CD4E3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AFD237-ABCA-4CB5-B510-150C67617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8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8/19/13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7FC6-1BD5-E445-8EAD-27DD125E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33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8/19/13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8137-0126-B94B-A92A-EE4FD7499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047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694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8/19/13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8137-0126-B94B-A92A-EE4FD7499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047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8/19/13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7FC6-1BD5-E445-8EAD-27DD125E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333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8/19/13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CDS of Montana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8/19/13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7FC6-1BD5-E445-8EAD-27DD125E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333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7" r:id="rId14"/>
    <p:sldLayoutId id="2147483927" r:id="rId15"/>
  </p:sldLayoutIdLst>
  <p:transition spd="slow"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12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</p:sldLayoutIdLst>
  <p:transition spd="slow"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8/19/13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267200"/>
            <a:ext cx="8915400" cy="2286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/>
            </a:r>
            <a:br>
              <a:rPr lang="en-US" sz="3600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Proposed Lockwood</a:t>
            </a:r>
            <a:br>
              <a:rPr lang="en-US" sz="3200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Targeted Economic Development District</a:t>
            </a:r>
            <a:br>
              <a:rPr lang="en-US" sz="3200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endParaRPr lang="en-US" sz="3200" dirty="0">
              <a:solidFill>
                <a:schemeClr val="tx2">
                  <a:satMod val="130000"/>
                </a:schemeClr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7086600" y="990600"/>
            <a:ext cx="1333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2015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648200" y="762000"/>
            <a:ext cx="2147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Yellowstone </a:t>
            </a:r>
          </a:p>
          <a:p>
            <a:r>
              <a:rPr lang="en-US" sz="2800" dirty="0" smtClean="0"/>
              <a:t>County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3810000" cy="2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66700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7640" cy="12344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There is </a:t>
            </a:r>
            <a:r>
              <a:rPr lang="en-US" sz="3200" u="sng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No Financial Effect</a:t>
            </a:r>
            <a:r>
              <a:rPr lang="en-US" sz="32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 on </a:t>
            </a:r>
            <a:br>
              <a:rPr lang="en-US" sz="32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r>
              <a:rPr lang="en-US" sz="32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Individual Property Owners!</a:t>
            </a:r>
            <a:br>
              <a:rPr lang="en-US" sz="32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6949440" cy="36396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>
                <a:cs typeface="Arial" charset="0"/>
              </a:rPr>
              <a:t>TIF provision ONLY affects the WAY in which </a:t>
            </a:r>
            <a:r>
              <a:rPr lang="en-US" sz="2400" u="sng" dirty="0">
                <a:cs typeface="Arial" charset="0"/>
              </a:rPr>
              <a:t>new</a:t>
            </a:r>
            <a:r>
              <a:rPr lang="en-US" sz="2400" dirty="0">
                <a:cs typeface="Arial" charset="0"/>
              </a:rPr>
              <a:t> property tax dollars </a:t>
            </a:r>
            <a:r>
              <a:rPr lang="en-US" sz="2400" dirty="0" smtClean="0">
                <a:cs typeface="Arial" charset="0"/>
              </a:rPr>
              <a:t>(based on new value) are distributed.</a:t>
            </a:r>
          </a:p>
          <a:p>
            <a:r>
              <a:rPr lang="en-US" sz="2400" dirty="0" smtClean="0">
                <a:cs typeface="Arial" charset="0"/>
              </a:rPr>
              <a:t>As </a:t>
            </a:r>
            <a:r>
              <a:rPr lang="en-US" sz="2400" dirty="0">
                <a:cs typeface="Arial" charset="0"/>
              </a:rPr>
              <a:t>always, taxes paid are based on the value of your property including new </a:t>
            </a:r>
            <a:r>
              <a:rPr lang="en-US" sz="2400" dirty="0" smtClean="0">
                <a:cs typeface="Arial" charset="0"/>
              </a:rPr>
              <a:t>improvements.</a:t>
            </a:r>
          </a:p>
          <a:p>
            <a:r>
              <a:rPr lang="en-US" sz="2400" dirty="0" smtClean="0">
                <a:cs typeface="Arial" charset="0"/>
              </a:rPr>
              <a:t>Property </a:t>
            </a:r>
            <a:r>
              <a:rPr lang="en-US" sz="2400" dirty="0">
                <a:cs typeface="Arial" charset="0"/>
              </a:rPr>
              <a:t>owners, benefit, however, because </a:t>
            </a:r>
            <a:r>
              <a:rPr lang="en-US" sz="2400" dirty="0" smtClean="0">
                <a:cs typeface="Arial" charset="0"/>
              </a:rPr>
              <a:t>infrastructure improvements </a:t>
            </a:r>
            <a:r>
              <a:rPr lang="en-US" sz="2400" dirty="0">
                <a:cs typeface="Arial" charset="0"/>
              </a:rPr>
              <a:t>are made </a:t>
            </a:r>
            <a:r>
              <a:rPr lang="en-US" sz="2400" u="sng" dirty="0">
                <a:cs typeface="Arial" charset="0"/>
              </a:rPr>
              <a:t>in the area</a:t>
            </a:r>
            <a:r>
              <a:rPr lang="en-US" sz="2400" dirty="0">
                <a:cs typeface="Arial" charset="0"/>
              </a:rPr>
              <a:t> in which their properties are located.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j02135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214834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0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i="1" dirty="0" smtClean="0"/>
              <a:t>When </a:t>
            </a:r>
            <a:r>
              <a:rPr lang="en-US" sz="2400" i="1" dirty="0"/>
              <a:t>the district sunsets</a:t>
            </a:r>
            <a:r>
              <a:rPr lang="en-US" sz="2400" dirty="0"/>
              <a:t>, for every $2,000,000 of </a:t>
            </a:r>
            <a:r>
              <a:rPr lang="en-US" sz="2400" b="1" dirty="0"/>
              <a:t>new</a:t>
            </a:r>
            <a:r>
              <a:rPr lang="en-US" sz="2400" dirty="0"/>
              <a:t> appraised value, the Lockwood schools and the Lockwood Fire District would each receive an additional $7,000 per </a:t>
            </a:r>
            <a:r>
              <a:rPr lang="en-US" sz="2400" dirty="0" smtClean="0"/>
              <a:t>year of new tax revenue.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533" r="2053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Using Tax Increment Dollars</a:t>
            </a:r>
            <a:endParaRPr lang="en-US" sz="4800" dirty="0"/>
          </a:p>
        </p:txBody>
      </p:sp>
      <p:pic>
        <p:nvPicPr>
          <p:cNvPr id="11" name="Picture 6" descr="MCj028682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12875"/>
          <a:stretch>
            <a:fillRect/>
          </a:stretch>
        </p:blipFill>
        <p:spPr bwMode="auto">
          <a:xfrm>
            <a:off x="228600" y="2362200"/>
            <a:ext cx="2326205" cy="2468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667000" y="1905000"/>
            <a:ext cx="6248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cs typeface="Arial" charset="0"/>
              </a:rPr>
              <a:t>Expenditures </a:t>
            </a:r>
            <a:r>
              <a:rPr lang="en-US" sz="3200" dirty="0">
                <a:cs typeface="Arial" charset="0"/>
              </a:rPr>
              <a:t>based on existing </a:t>
            </a:r>
            <a:r>
              <a:rPr lang="en-US" sz="3200" dirty="0" smtClean="0">
                <a:cs typeface="Arial" charset="0"/>
              </a:rPr>
              <a:t>cash</a:t>
            </a:r>
          </a:p>
          <a:p>
            <a:r>
              <a:rPr lang="en-US" sz="3200" dirty="0" smtClean="0">
                <a:cs typeface="Arial" charset="0"/>
              </a:rPr>
              <a:t>Debt financing</a:t>
            </a:r>
          </a:p>
          <a:p>
            <a:r>
              <a:rPr lang="en-US" sz="3200" dirty="0" smtClean="0">
                <a:cs typeface="Arial" charset="0"/>
              </a:rPr>
              <a:t>Leveraging funds from other sources</a:t>
            </a:r>
          </a:p>
          <a:p>
            <a:r>
              <a:rPr lang="en-US" sz="3200" dirty="0" smtClean="0">
                <a:cs typeface="Arial" charset="0"/>
              </a:rPr>
              <a:t>Providing required matching funds</a:t>
            </a:r>
          </a:p>
          <a:p>
            <a:r>
              <a:rPr lang="en-US" sz="3200" dirty="0" smtClean="0">
                <a:cs typeface="Arial" charset="0"/>
              </a:rPr>
              <a:t>Revolving loan fund</a:t>
            </a:r>
          </a:p>
          <a:p>
            <a:r>
              <a:rPr lang="en-US" sz="3200" dirty="0" smtClean="0">
                <a:cs typeface="Arial" charset="0"/>
              </a:rPr>
              <a:t>Bridge funding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8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419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Allowable Uses of TIF  Funds 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by </a:t>
            </a:r>
            <a:r>
              <a:rPr lang="en-US" sz="3200" dirty="0">
                <a:solidFill>
                  <a:schemeClr val="tx2">
                    <a:satMod val="130000"/>
                  </a:schemeClr>
                </a:solidFill>
                <a:ea typeface="+mj-ea"/>
                <a:cs typeface="Arial" charset="0"/>
              </a:rPr>
              <a:t>Local Governments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cs typeface="Arial" charset="0"/>
              </a:rPr>
              <a:t>Land and Infrastructure Development</a:t>
            </a:r>
          </a:p>
          <a:p>
            <a:pPr lvl="1"/>
            <a:r>
              <a:rPr lang="en-US" sz="2400" dirty="0">
                <a:cs typeface="Arial" charset="0"/>
              </a:rPr>
              <a:t>Roads</a:t>
            </a:r>
          </a:p>
          <a:p>
            <a:pPr lvl="1"/>
            <a:r>
              <a:rPr lang="en-US" sz="2400" dirty="0">
                <a:cs typeface="Arial" charset="0"/>
              </a:rPr>
              <a:t>Rail Services</a:t>
            </a:r>
          </a:p>
          <a:p>
            <a:pPr lvl="1"/>
            <a:r>
              <a:rPr lang="en-US" sz="2400" dirty="0">
                <a:cs typeface="Arial" charset="0"/>
              </a:rPr>
              <a:t>Sewer, Water and Stormwater Drainage</a:t>
            </a:r>
          </a:p>
          <a:p>
            <a:pPr lvl="1"/>
            <a:r>
              <a:rPr lang="en-US" sz="2400" dirty="0">
                <a:cs typeface="Arial" charset="0"/>
              </a:rPr>
              <a:t>Utilities</a:t>
            </a:r>
          </a:p>
          <a:p>
            <a:pPr lvl="1"/>
            <a:r>
              <a:rPr lang="en-US" sz="2400" dirty="0">
                <a:cs typeface="Arial" charset="0"/>
              </a:rPr>
              <a:t>Land improvements and Site Preparation</a:t>
            </a:r>
          </a:p>
          <a:p>
            <a:pPr lvl="1"/>
            <a:r>
              <a:rPr lang="en-US" sz="2400" dirty="0" smtClean="0">
                <a:cs typeface="Arial" charset="0"/>
              </a:rPr>
              <a:t>Connecting </a:t>
            </a:r>
            <a:r>
              <a:rPr lang="en-US" sz="2400" dirty="0">
                <a:cs typeface="Arial" charset="0"/>
              </a:rPr>
              <a:t>to </a:t>
            </a:r>
            <a:r>
              <a:rPr lang="en-US" sz="2400" dirty="0" smtClean="0">
                <a:cs typeface="Arial" charset="0"/>
              </a:rPr>
              <a:t>Services </a:t>
            </a:r>
            <a:r>
              <a:rPr lang="en-US" sz="2400" dirty="0">
                <a:cs typeface="Arial" charset="0"/>
              </a:rPr>
              <a:t>Outside the District</a:t>
            </a:r>
          </a:p>
          <a:p>
            <a:r>
              <a:rPr lang="en-US" sz="2800" dirty="0" smtClean="0">
                <a:cs typeface="Arial" charset="0"/>
              </a:rPr>
              <a:t>Public Services</a:t>
            </a:r>
          </a:p>
          <a:p>
            <a:r>
              <a:rPr lang="en-US" sz="2800" dirty="0" smtClean="0">
                <a:cs typeface="Arial" charset="0"/>
              </a:rPr>
              <a:t>Business and Technical Assistance Programs</a:t>
            </a:r>
            <a:endParaRPr lang="en-US" sz="2800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CDS of Montana - 2015</a:t>
            </a:r>
            <a:endParaRPr lang="en-US"/>
          </a:p>
        </p:txBody>
      </p:sp>
      <p:pic>
        <p:nvPicPr>
          <p:cNvPr id="10" name="Picture 9" descr="j020051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" b="-104"/>
          <a:stretch>
            <a:fillRect/>
          </a:stretch>
        </p:blipFill>
        <p:spPr bwMode="auto">
          <a:xfrm>
            <a:off x="4876800" y="1752600"/>
            <a:ext cx="2651125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j0213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8683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C7FC6-1BD5-E445-8EAD-27DD125E40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2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 TIF is only one of Several Tools!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State and Federal Loans and Grants</a:t>
            </a:r>
          </a:p>
          <a:p>
            <a:r>
              <a:rPr lang="en-US" sz="3200" dirty="0" smtClean="0"/>
              <a:t>Special Improvement Districts</a:t>
            </a:r>
          </a:p>
          <a:p>
            <a:r>
              <a:rPr lang="en-US" sz="3200" dirty="0" smtClean="0"/>
              <a:t>Public-Private Partnerships</a:t>
            </a:r>
          </a:p>
          <a:p>
            <a:r>
              <a:rPr lang="en-US" sz="3200" dirty="0" smtClean="0"/>
              <a:t>Developer Financed Infrastructure Improvements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2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5638800" cy="1362075"/>
          </a:xfrm>
        </p:spPr>
        <p:txBody>
          <a:bodyPr/>
          <a:lstStyle/>
          <a:p>
            <a:r>
              <a:rPr lang="en-US" dirty="0" smtClean="0"/>
              <a:t>Steps in Creating a TEDD with a TIF Provision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971800"/>
            <a:ext cx="2480032" cy="25420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5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Phase 1:  Program Initiation (this visit - </a:t>
            </a:r>
            <a:r>
              <a:rPr lang="en-US" sz="3000" dirty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61587" cy="5376372"/>
          </a:xfrm>
        </p:spPr>
        <p:txBody>
          <a:bodyPr>
            <a:noAutofit/>
          </a:bodyPr>
          <a:lstStyle/>
          <a:p>
            <a:r>
              <a:rPr lang="en-US" sz="2400" dirty="0" smtClean="0"/>
              <a:t>Identify </a:t>
            </a:r>
            <a:r>
              <a:rPr lang="en-US" sz="2400" dirty="0"/>
              <a:t>a </a:t>
            </a:r>
            <a:r>
              <a:rPr lang="en-US" sz="2400" dirty="0" smtClean="0"/>
              <a:t>concept area for consideration. </a:t>
            </a:r>
            <a:r>
              <a:rPr lang="en-US" sz="2400" dirty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 smtClean="0"/>
          </a:p>
          <a:p>
            <a:r>
              <a:rPr lang="en-US" sz="2400" dirty="0" smtClean="0"/>
              <a:t>Meet </a:t>
            </a:r>
            <a:r>
              <a:rPr lang="en-US" sz="2400" dirty="0"/>
              <a:t>with affected taxing jurisdictions to provide information and seek input on the proposed TEDD ( school districts, fire districts, etc.</a:t>
            </a:r>
            <a:r>
              <a:rPr lang="en-US" sz="2400" dirty="0" smtClean="0"/>
              <a:t>)</a:t>
            </a:r>
            <a:r>
              <a:rPr lang="en-US" sz="2400" dirty="0">
                <a:latin typeface="Zapf Dingbats"/>
                <a:ea typeface="Zapf Dingbats"/>
                <a:cs typeface="Zapf Dingbats"/>
              </a:rPr>
              <a:t> ✔</a:t>
            </a:r>
            <a:endParaRPr lang="en-US" sz="2400" dirty="0" smtClean="0"/>
          </a:p>
          <a:p>
            <a:r>
              <a:rPr lang="en-US" sz="2400" dirty="0" smtClean="0"/>
              <a:t>Prepare a preliminary boundary map of the proposed district.</a:t>
            </a:r>
            <a:r>
              <a:rPr lang="en-US" sz="2400" dirty="0">
                <a:latin typeface="Zapf Dingbats"/>
                <a:ea typeface="Zapf Dingbats"/>
                <a:cs typeface="Zapf Dingbats"/>
              </a:rPr>
              <a:t> ✔</a:t>
            </a:r>
            <a:endParaRPr lang="en-US" sz="2400" dirty="0" smtClean="0"/>
          </a:p>
          <a:p>
            <a:r>
              <a:rPr lang="en-US" sz="2400" dirty="0"/>
              <a:t>Prepare a Resolution of Necessity with a </a:t>
            </a:r>
            <a:r>
              <a:rPr lang="en-US" sz="2400" dirty="0" smtClean="0"/>
              <a:t>corresponding </a:t>
            </a:r>
            <a:r>
              <a:rPr lang="en-US" sz="2400" dirty="0"/>
              <a:t>Statement of Infrastructure </a:t>
            </a:r>
            <a:r>
              <a:rPr lang="en-US" sz="2400" dirty="0" smtClean="0"/>
              <a:t>Deficiency for adoption by the County Commission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0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Lockwood Area of Consideration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pic>
        <p:nvPicPr>
          <p:cNvPr id="5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5" r="-153"/>
          <a:stretch/>
        </p:blipFill>
        <p:spPr>
          <a:xfrm>
            <a:off x="3071973" y="1447800"/>
            <a:ext cx="5404207" cy="4965192"/>
          </a:xfr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2590800"/>
            <a:ext cx="299312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North of the Interstate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South of the Yellowstone </a:t>
            </a:r>
          </a:p>
          <a:p>
            <a:r>
              <a:rPr lang="en-US" dirty="0"/>
              <a:t> </a:t>
            </a:r>
            <a:r>
              <a:rPr lang="en-US" dirty="0" smtClean="0"/>
              <a:t>    River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East of Johnson Lane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West of the Planning </a:t>
            </a:r>
          </a:p>
          <a:p>
            <a:r>
              <a:rPr lang="en-US" dirty="0"/>
              <a:t> </a:t>
            </a:r>
            <a:r>
              <a:rPr lang="en-US" dirty="0" smtClean="0"/>
              <a:t>    Jurisdictional Extent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458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Lockwood </a:t>
            </a:r>
            <a:r>
              <a:rPr lang="en-US" smtClean="0"/>
              <a:t>Concept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need your Input on </a:t>
            </a:r>
          </a:p>
          <a:p>
            <a:r>
              <a:rPr lang="en-US" sz="2400" dirty="0" smtClean="0"/>
              <a:t>what property should </a:t>
            </a:r>
          </a:p>
          <a:p>
            <a:r>
              <a:rPr lang="en-US" sz="2400" dirty="0" smtClean="0"/>
              <a:t>be included.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57480"/>
            <a:ext cx="6172200" cy="4847506"/>
          </a:xfrm>
        </p:spPr>
      </p:pic>
    </p:spTree>
    <p:extLst>
      <p:ext uri="{BB962C8B-B14F-4D97-AF65-F5344CB8AC3E}">
        <p14:creationId xmlns:p14="http://schemas.microsoft.com/office/powerpoint/2010/main" val="335097684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2:  Comprehensive Development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" y="1828800"/>
            <a:ext cx="8915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Prepare </a:t>
            </a:r>
            <a:r>
              <a:rPr lang="en-US" sz="3400" dirty="0" smtClean="0"/>
              <a:t>the Plan (with public and agency input) </a:t>
            </a:r>
            <a:r>
              <a:rPr lang="en-US" sz="3400" dirty="0"/>
              <a:t>for the </a:t>
            </a:r>
            <a:r>
              <a:rPr lang="en-US" sz="3400" dirty="0" smtClean="0"/>
              <a:t>TEDD </a:t>
            </a:r>
            <a:r>
              <a:rPr lang="en-US" sz="3400" dirty="0"/>
              <a:t>noting infrastructure deficiencies and planned </a:t>
            </a:r>
            <a:r>
              <a:rPr lang="en-US" sz="3400" dirty="0" smtClean="0"/>
              <a:t>activities that includes:</a:t>
            </a:r>
          </a:p>
          <a:p>
            <a:pPr lvl="1"/>
            <a:r>
              <a:rPr lang="en-US" sz="2800" dirty="0" smtClean="0"/>
              <a:t>A TIF Provision</a:t>
            </a:r>
          </a:p>
          <a:p>
            <a:pPr lvl="1"/>
            <a:r>
              <a:rPr lang="en-US" sz="2800" dirty="0" smtClean="0"/>
              <a:t>Infrastructure Deficiencies and Priorities</a:t>
            </a:r>
          </a:p>
          <a:p>
            <a:pPr lvl="1"/>
            <a:r>
              <a:rPr lang="en-US" sz="2800" dirty="0" smtClean="0"/>
              <a:t>Types of Value Adding Businesses that will occupy the TEDD</a:t>
            </a:r>
          </a:p>
          <a:p>
            <a:pPr lvl="1"/>
            <a:r>
              <a:rPr lang="en-US" sz="2800" dirty="0" smtClean="0"/>
              <a:t>Special programs or Infrastructure projects to be pursued</a:t>
            </a:r>
          </a:p>
          <a:p>
            <a:pPr lvl="1"/>
            <a:r>
              <a:rPr lang="en-US" sz="2800" dirty="0" smtClean="0"/>
              <a:t>Program administration</a:t>
            </a:r>
          </a:p>
          <a:p>
            <a:pPr lvl="1"/>
            <a:r>
              <a:rPr lang="en-US" sz="2800" dirty="0" smtClean="0"/>
              <a:t>Funding Strategies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9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schedule of activities for this visit</a:t>
            </a:r>
          </a:p>
          <a:p>
            <a:r>
              <a:rPr lang="en-US" dirty="0" smtClean="0"/>
              <a:t>Overview of Targeted Economic Development Districts and Tax Increment Financing</a:t>
            </a:r>
          </a:p>
          <a:p>
            <a:r>
              <a:rPr lang="en-US" dirty="0" smtClean="0"/>
              <a:t>Phase 1 Activities</a:t>
            </a:r>
          </a:p>
          <a:p>
            <a:pPr lvl="1"/>
            <a:r>
              <a:rPr lang="en-US" dirty="0" smtClean="0"/>
              <a:t>Boundary Discussion</a:t>
            </a:r>
          </a:p>
          <a:p>
            <a:pPr lvl="1"/>
            <a:r>
              <a:rPr lang="en-US" dirty="0" smtClean="0"/>
              <a:t>Identification of Infrastructure Deficiencies</a:t>
            </a:r>
          </a:p>
          <a:p>
            <a:r>
              <a:rPr lang="en-US" dirty="0" smtClean="0"/>
              <a:t>Phase 2 Activities – The Next Steps</a:t>
            </a:r>
          </a:p>
          <a:p>
            <a:r>
              <a:rPr lang="en-US" dirty="0" smtClean="0"/>
              <a:t>District Management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Policy Review – Planning Board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Planning Board reviews the growth </a:t>
            </a:r>
            <a:r>
              <a:rPr lang="en-US" sz="2600" dirty="0"/>
              <a:t>policy </a:t>
            </a:r>
            <a:r>
              <a:rPr lang="en-US" sz="2600" dirty="0" smtClean="0"/>
              <a:t>to recommend:</a:t>
            </a:r>
          </a:p>
          <a:p>
            <a:pPr lvl="1"/>
            <a:r>
              <a:rPr lang="en-US" sz="2400" dirty="0" smtClean="0"/>
              <a:t>That the </a:t>
            </a:r>
            <a:r>
              <a:rPr lang="en-US" sz="2400" dirty="0"/>
              <a:t>Comprehensive Development Plan for the TEDD is in conformance with </a:t>
            </a:r>
            <a:r>
              <a:rPr lang="en-US" sz="2400" dirty="0" smtClean="0"/>
              <a:t>the adopted growth policy, and</a:t>
            </a:r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the </a:t>
            </a:r>
            <a:r>
              <a:rPr lang="en-US" sz="2400" dirty="0" smtClean="0"/>
              <a:t>area of the TEDD </a:t>
            </a:r>
            <a:r>
              <a:rPr lang="en-US" sz="2400" dirty="0"/>
              <a:t>is zoned in accordance with the </a:t>
            </a:r>
            <a:r>
              <a:rPr lang="en-US" sz="2400" dirty="0" smtClean="0"/>
              <a:t>adopted growth policy. </a:t>
            </a:r>
          </a:p>
          <a:p>
            <a:r>
              <a:rPr lang="en-US" sz="2600" dirty="0" smtClean="0"/>
              <a:t>The Growth Policy should support the creation of a TEDD as follows:</a:t>
            </a:r>
          </a:p>
          <a:p>
            <a:pPr lvl="1"/>
            <a:r>
              <a:rPr lang="en-US" sz="2600" dirty="0" smtClean="0"/>
              <a:t>Existing Characteristics and Future Trends section addresses economic well-being</a:t>
            </a:r>
          </a:p>
          <a:p>
            <a:pPr lvl="1"/>
            <a:r>
              <a:rPr lang="en-US" sz="2600" dirty="0" smtClean="0"/>
              <a:t>Goals </a:t>
            </a:r>
            <a:r>
              <a:rPr lang="en-US" sz="2600" dirty="0"/>
              <a:t>and </a:t>
            </a:r>
            <a:r>
              <a:rPr lang="en-US" sz="2600" dirty="0" smtClean="0"/>
              <a:t>Objectives support </a:t>
            </a:r>
            <a:r>
              <a:rPr lang="en-US" sz="2600" dirty="0"/>
              <a:t>the development of  secondary value-adding industries</a:t>
            </a:r>
          </a:p>
          <a:p>
            <a:pPr lvl="1"/>
            <a:r>
              <a:rPr lang="en-US" sz="2600" dirty="0"/>
              <a:t>TIF identified as an implementation strategy</a:t>
            </a:r>
          </a:p>
          <a:p>
            <a:pPr lvl="1"/>
            <a:r>
              <a:rPr lang="en-US" sz="2600" dirty="0"/>
              <a:t>Land Use maps support </a:t>
            </a:r>
            <a:r>
              <a:rPr lang="en-US" sz="2600" dirty="0" smtClean="0"/>
              <a:t>zoning </a:t>
            </a:r>
            <a:r>
              <a:rPr lang="en-US" sz="2600" dirty="0"/>
              <a:t>designations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4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Industrial Zoning in the Lockwood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87" r="-15487"/>
          <a:stretch/>
        </p:blipFill>
        <p:spPr bwMode="auto"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9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TEDD Adoption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Hold a public hearing on the TEDD plan following notification by mail </a:t>
            </a:r>
            <a:r>
              <a:rPr lang="en-US" sz="2800" dirty="0" smtClean="0"/>
              <a:t>of all property owners in the district and </a:t>
            </a:r>
            <a:r>
              <a:rPr lang="en-US" sz="2800" dirty="0"/>
              <a:t>through the placement of a legal advertisement. </a:t>
            </a:r>
            <a:r>
              <a:rPr lang="en-US" sz="2800" dirty="0" smtClean="0"/>
              <a:t>(County Commission)</a:t>
            </a:r>
            <a:endParaRPr lang="en-US" sz="2800" dirty="0"/>
          </a:p>
          <a:p>
            <a:r>
              <a:rPr lang="en-US" sz="2800" dirty="0" smtClean="0"/>
              <a:t>Adopt </a:t>
            </a:r>
            <a:r>
              <a:rPr lang="en-US" sz="2800" dirty="0"/>
              <a:t>the </a:t>
            </a:r>
            <a:r>
              <a:rPr lang="en-US" sz="2800" b="1" dirty="0"/>
              <a:t>ordinance</a:t>
            </a:r>
            <a:r>
              <a:rPr lang="en-US" sz="2800" dirty="0"/>
              <a:t> creating the TEDD </a:t>
            </a:r>
            <a:r>
              <a:rPr lang="en-US" sz="2800" dirty="0" smtClean="0"/>
              <a:t>(County Commission)</a:t>
            </a:r>
          </a:p>
          <a:p>
            <a:r>
              <a:rPr lang="en-US" sz="2800" b="1" dirty="0" smtClean="0"/>
              <a:t>Ordinance</a:t>
            </a:r>
            <a:r>
              <a:rPr lang="en-US" sz="2800" dirty="0" smtClean="0"/>
              <a:t> is effective 30 days after passage (before end of December of the base year)</a:t>
            </a:r>
          </a:p>
          <a:p>
            <a:r>
              <a:rPr lang="en-US" sz="2800" dirty="0" smtClean="0"/>
              <a:t>Submit materials to the Montana Department of Revenue for Certification</a:t>
            </a:r>
          </a:p>
          <a:p>
            <a:endParaRPr lang="en-US" sz="28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TIF Program Management 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371600"/>
            <a:ext cx="3657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cs typeface="Arial" charset="0"/>
              </a:rPr>
              <a:t>May be managed </a:t>
            </a:r>
            <a:r>
              <a:rPr lang="en-US" sz="2400" dirty="0">
                <a:cs typeface="Arial" charset="0"/>
              </a:rPr>
              <a:t>by the </a:t>
            </a:r>
            <a:r>
              <a:rPr lang="en-US" sz="2400" dirty="0" smtClean="0">
                <a:cs typeface="Arial" charset="0"/>
              </a:rPr>
              <a:t>County Commission</a:t>
            </a:r>
          </a:p>
          <a:p>
            <a:pPr lvl="1"/>
            <a:r>
              <a:rPr lang="en-US" sz="2400" dirty="0" smtClean="0">
                <a:cs typeface="Arial" charset="0"/>
              </a:rPr>
              <a:t>Staff</a:t>
            </a:r>
          </a:p>
          <a:p>
            <a:pPr lvl="1"/>
            <a:r>
              <a:rPr lang="en-US" sz="2400" dirty="0" smtClean="0">
                <a:cs typeface="Arial" charset="0"/>
              </a:rPr>
              <a:t>Management Contract</a:t>
            </a:r>
          </a:p>
          <a:p>
            <a:r>
              <a:rPr lang="en-US" sz="2400" dirty="0" smtClean="0">
                <a:cs typeface="Arial" charset="0"/>
              </a:rPr>
              <a:t>CC may choose to appoint a TEDD </a:t>
            </a:r>
            <a:r>
              <a:rPr lang="en-US" sz="2400" b="1" dirty="0">
                <a:cs typeface="Arial" charset="0"/>
              </a:rPr>
              <a:t>Advisory</a:t>
            </a:r>
            <a:r>
              <a:rPr lang="en-US" sz="2400" dirty="0">
                <a:cs typeface="Arial" charset="0"/>
              </a:rPr>
              <a:t> Board </a:t>
            </a:r>
            <a:r>
              <a:rPr lang="en-US" sz="2400" dirty="0" smtClean="0">
                <a:cs typeface="Arial" charset="0"/>
              </a:rPr>
              <a:t>(not statutorily enabled, but often used for TIF districts)</a:t>
            </a:r>
          </a:p>
          <a:p>
            <a:r>
              <a:rPr lang="en-US" sz="2400" dirty="0" smtClean="0">
                <a:cs typeface="Arial" charset="0"/>
              </a:rPr>
              <a:t>Commission always has </a:t>
            </a:r>
            <a:r>
              <a:rPr lang="en-US" sz="2400" dirty="0">
                <a:cs typeface="Arial" charset="0"/>
              </a:rPr>
              <a:t>final budget authority</a:t>
            </a:r>
          </a:p>
          <a:p>
            <a:endParaRPr lang="en-US" sz="2400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497" r="2349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2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95400"/>
            <a:ext cx="1943100" cy="2095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Summary Schedule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595959"/>
                </a:solidFill>
              </a:rPr>
              <a:t>Yesterday</a:t>
            </a:r>
          </a:p>
          <a:p>
            <a:r>
              <a:rPr lang="en-US" b="1" dirty="0" smtClean="0">
                <a:solidFill>
                  <a:srgbClr val="595959"/>
                </a:solidFill>
              </a:rPr>
              <a:t>8:30 A.M. </a:t>
            </a:r>
            <a:r>
              <a:rPr lang="en-US" b="1" smtClean="0">
                <a:solidFill>
                  <a:srgbClr val="595959"/>
                </a:solidFill>
              </a:rPr>
              <a:t>– Site Tour</a:t>
            </a:r>
          </a:p>
          <a:p>
            <a:r>
              <a:rPr lang="en-US" b="1" smtClean="0">
                <a:solidFill>
                  <a:srgbClr val="595959"/>
                </a:solidFill>
              </a:rPr>
              <a:t>2:00 </a:t>
            </a:r>
            <a:r>
              <a:rPr lang="en-US" b="1" dirty="0">
                <a:solidFill>
                  <a:srgbClr val="595959"/>
                </a:solidFill>
              </a:rPr>
              <a:t>P.M. – Presentation  and Discussion with the County Commissioners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 b="1" dirty="0" smtClean="0">
                <a:solidFill>
                  <a:srgbClr val="595959"/>
                </a:solidFill>
              </a:rPr>
              <a:t>4:00 </a:t>
            </a:r>
            <a:r>
              <a:rPr lang="en-US" b="1" dirty="0">
                <a:solidFill>
                  <a:srgbClr val="595959"/>
                </a:solidFill>
              </a:rPr>
              <a:t>P.M. –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b="1" dirty="0">
                <a:solidFill>
                  <a:srgbClr val="595959"/>
                </a:solidFill>
              </a:rPr>
              <a:t>Utilities Working Group @ Lockwood Water &amp; Sewer District </a:t>
            </a:r>
            <a:endParaRPr lang="en-US" b="1" dirty="0" smtClean="0">
              <a:solidFill>
                <a:srgbClr val="595959"/>
              </a:solidFill>
            </a:endParaRPr>
          </a:p>
          <a:p>
            <a:r>
              <a:rPr lang="en-US" b="1" dirty="0" smtClean="0">
                <a:solidFill>
                  <a:srgbClr val="595959"/>
                </a:solidFill>
              </a:rPr>
              <a:t>7:30 </a:t>
            </a:r>
            <a:r>
              <a:rPr lang="en-US" b="1" dirty="0">
                <a:solidFill>
                  <a:srgbClr val="595959"/>
                </a:solidFill>
              </a:rPr>
              <a:t>P.M. – 1</a:t>
            </a:r>
            <a:r>
              <a:rPr lang="en-US" b="1" baseline="30000" dirty="0">
                <a:solidFill>
                  <a:srgbClr val="595959"/>
                </a:solidFill>
              </a:rPr>
              <a:t>st</a:t>
            </a:r>
            <a:r>
              <a:rPr lang="en-US" b="1" dirty="0">
                <a:solidFill>
                  <a:srgbClr val="595959"/>
                </a:solidFill>
              </a:rPr>
              <a:t> Public Meeting @ Lockwood Middle School Commons </a:t>
            </a:r>
            <a:r>
              <a:rPr lang="en-US" b="1" dirty="0" smtClean="0">
                <a:solidFill>
                  <a:srgbClr val="595959"/>
                </a:solidFill>
              </a:rPr>
              <a:t>Area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595959"/>
                </a:solidFill>
              </a:rPr>
              <a:t>Today:</a:t>
            </a:r>
          </a:p>
          <a:p>
            <a:r>
              <a:rPr lang="en-US" b="1" dirty="0">
                <a:solidFill>
                  <a:srgbClr val="595959"/>
                </a:solidFill>
              </a:rPr>
              <a:t>9:00 A.M. – Meeting with Lockwood Taxing Entities @ Lockwood Water &amp; Sewer District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 b="1" dirty="0" smtClean="0">
                <a:solidFill>
                  <a:srgbClr val="595959"/>
                </a:solidFill>
              </a:rPr>
              <a:t>12:00 </a:t>
            </a:r>
            <a:r>
              <a:rPr lang="en-US" b="1" dirty="0">
                <a:solidFill>
                  <a:srgbClr val="595959"/>
                </a:solidFill>
              </a:rPr>
              <a:t>P.M. – 2nd Public Meeting @ Weave Management 2348 North Frontage Road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 b="1" dirty="0" smtClean="0">
                <a:solidFill>
                  <a:srgbClr val="595959"/>
                </a:solidFill>
              </a:rPr>
              <a:t>6:00 </a:t>
            </a:r>
            <a:r>
              <a:rPr lang="en-US" b="1" dirty="0">
                <a:solidFill>
                  <a:srgbClr val="595959"/>
                </a:solidFill>
              </a:rPr>
              <a:t>P.M. - Lockwood School Board Meeting 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 b="1" dirty="0" smtClean="0">
                <a:solidFill>
                  <a:srgbClr val="595959"/>
                </a:solidFill>
              </a:rPr>
              <a:t>6:00 </a:t>
            </a:r>
            <a:r>
              <a:rPr lang="en-US" b="1" dirty="0">
                <a:solidFill>
                  <a:srgbClr val="595959"/>
                </a:solidFill>
              </a:rPr>
              <a:t>P.M. – Yellowstone County Planning Board (Presentation will </a:t>
            </a:r>
            <a:r>
              <a:rPr lang="en-US" b="1" dirty="0" smtClean="0">
                <a:solidFill>
                  <a:srgbClr val="595959"/>
                </a:solidFill>
              </a:rPr>
              <a:t>be about 8:00 </a:t>
            </a:r>
            <a:r>
              <a:rPr lang="en-US" b="1" dirty="0">
                <a:solidFill>
                  <a:srgbClr val="595959"/>
                </a:solidFill>
              </a:rPr>
              <a:t>p.m.</a:t>
            </a:r>
            <a:r>
              <a:rPr lang="en-US" b="1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5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Targeted Economic Development Districts?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14" y="1828800"/>
            <a:ext cx="8991600" cy="42672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Targeted economic development districts assist communities in addressing infrastructure deficiencies in order to support the retention, expansion and location of value-adding businesses and industries</a:t>
            </a:r>
          </a:p>
          <a:p>
            <a:r>
              <a:rPr lang="en-US" sz="2400" dirty="0" smtClean="0"/>
              <a:t>Tax </a:t>
            </a:r>
            <a:r>
              <a:rPr lang="en-US" sz="2400" dirty="0"/>
              <a:t>Increment Financing or “TIF” is a funding mechanism which can be used to help fund public infrastructure and associated services in Targeted Economic Development Districts (</a:t>
            </a:r>
            <a:r>
              <a:rPr lang="en-US" sz="2400" dirty="0" smtClean="0"/>
              <a:t>TEDDs)</a:t>
            </a:r>
          </a:p>
          <a:p>
            <a:r>
              <a:rPr lang="en-US" sz="2400" dirty="0" smtClean="0"/>
              <a:t>A TEDD </a:t>
            </a:r>
            <a:r>
              <a:rPr lang="en-US" sz="2400" dirty="0"/>
              <a:t>creates a partnership with private industry to address the needed public infrastructure that then supports private investment.</a:t>
            </a: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8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Tax Increment Financing?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charset="0"/>
              </a:rPr>
              <a:t>TIF is authorized under 7-15-4282, MCA and enables communities to direct property taxes from </a:t>
            </a:r>
            <a:r>
              <a:rPr lang="en-US" sz="2800" u="sng" dirty="0">
                <a:cs typeface="Arial" charset="0"/>
              </a:rPr>
              <a:t>new</a:t>
            </a:r>
            <a:r>
              <a:rPr lang="en-US" sz="2800" dirty="0">
                <a:cs typeface="Arial" charset="0"/>
              </a:rPr>
              <a:t> development within a designated </a:t>
            </a:r>
            <a:r>
              <a:rPr lang="en-US" sz="2800" dirty="0" smtClean="0">
                <a:cs typeface="Arial" charset="0"/>
              </a:rPr>
              <a:t>infrastructure</a:t>
            </a:r>
            <a:r>
              <a:rPr lang="en-US" sz="2800" dirty="0">
                <a:cs typeface="Arial" charset="0"/>
              </a:rPr>
              <a:t>-deficient geographic area to various </a:t>
            </a:r>
            <a:r>
              <a:rPr lang="en-US" sz="2800" dirty="0" smtClean="0">
                <a:cs typeface="Arial" charset="0"/>
              </a:rPr>
              <a:t>public development </a:t>
            </a:r>
            <a:r>
              <a:rPr lang="en-US" sz="2800" dirty="0">
                <a:cs typeface="Arial" charset="0"/>
              </a:rPr>
              <a:t>activities.  A base year is established from which </a:t>
            </a:r>
            <a:r>
              <a:rPr lang="en-US" sz="2800" i="1" dirty="0">
                <a:cs typeface="Arial" charset="0"/>
              </a:rPr>
              <a:t>incremental </a:t>
            </a:r>
            <a:r>
              <a:rPr lang="en-US" sz="2800" dirty="0">
                <a:cs typeface="Arial" charset="0"/>
              </a:rPr>
              <a:t>increases in property values are measured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4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38400" y="4114800"/>
            <a:ext cx="47244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438400" y="4114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438400" y="4114800"/>
            <a:ext cx="4724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8229600" y="457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162800" y="1600200"/>
            <a:ext cx="1524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flipH="1">
            <a:off x="7162800" y="0"/>
            <a:ext cx="1524000" cy="1600200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62400" y="44196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Arial Black" charset="0"/>
              </a:rPr>
              <a:t>BASE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81200" y="2438400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TIF Start Date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438400" y="3276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flipH="1">
            <a:off x="2438400" y="3962400"/>
            <a:ext cx="1371600" cy="152400"/>
          </a:xfrm>
          <a:prstGeom prst="rtTriangl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flipH="1">
            <a:off x="3429000" y="3276600"/>
            <a:ext cx="2057400" cy="838200"/>
          </a:xfrm>
          <a:prstGeom prst="rtTriangl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 flipH="1">
            <a:off x="4191000" y="2438400"/>
            <a:ext cx="2133600" cy="1676400"/>
          </a:xfrm>
          <a:prstGeom prst="rtTriangl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flipH="1">
            <a:off x="6248400" y="1600200"/>
            <a:ext cx="914400" cy="914400"/>
          </a:xfrm>
          <a:prstGeom prst="rtTriangl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248400" y="2514600"/>
            <a:ext cx="914400" cy="16002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 Black" charset="0"/>
              </a:rPr>
              <a:t>Increment for Development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705600" y="304800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TIF End Date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162800" y="1143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25908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 Black" charset="0"/>
              </a:rPr>
              <a:t>Tax Value for Distribution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2590800" y="5105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Arial Black" charset="0"/>
              </a:rPr>
              <a:t>Tax Value for Distribution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 rot="-5400000">
            <a:off x="-845343" y="3055143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Taxable Value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114800" y="6324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charset="0"/>
              </a:rPr>
              <a:t>Time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85800" y="0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How a Tax Increment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Finance Provision Would Work</a:t>
            </a:r>
            <a:endParaRPr lang="en-US" sz="2800" b="1" u="sng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1600200" y="838200"/>
            <a:ext cx="4267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990600" y="6858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990600" y="60198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7162800" y="1600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3810000" y="34290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5105400" y="25146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7162800" y="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6248400" y="1600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V="1">
            <a:off x="2438400" y="3962400"/>
            <a:ext cx="1371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8686800" y="0"/>
            <a:ext cx="0" cy="601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7162800" y="3733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 Black" charset="0"/>
              </a:rPr>
              <a:t>Base + Increment</a:t>
            </a:r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200400" y="62484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V="1">
            <a:off x="762000" y="1981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14800"/>
            <a:ext cx="14478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3000" y="492073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Impeded Growth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19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taxing jurisdictions affected?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4140200"/>
          </a:xfr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Each taxing jurisdiction continues to receive property taxes levied against the TEDD’s base taxable value.</a:t>
            </a:r>
          </a:p>
          <a:p>
            <a:r>
              <a:rPr lang="en-US" dirty="0" smtClean="0"/>
              <a:t>The area that is being considered for inclusion in this TEDD currently generates $60,170.34 per year in taxes. (Based on 4 potential anchor tenants in proposed TEDD)</a:t>
            </a:r>
          </a:p>
          <a:p>
            <a:r>
              <a:rPr lang="en-US" b="1" dirty="0" smtClean="0"/>
              <a:t>Only </a:t>
            </a:r>
            <a:r>
              <a:rPr lang="en-US" dirty="0" smtClean="0"/>
              <a:t>the incremental tax dollars received from new development are placed in a separate fund for making public improvements within the TEDD for 15 years.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4114800"/>
          </a:xfrm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How is the current $60,170.34 in tax receipts distributed?</a:t>
            </a:r>
          </a:p>
          <a:p>
            <a:r>
              <a:rPr lang="en-US" dirty="0" smtClean="0"/>
              <a:t>$13,839.18 – General Fund</a:t>
            </a:r>
          </a:p>
          <a:p>
            <a:r>
              <a:rPr lang="en-US" dirty="0" smtClean="0"/>
              <a:t>$13,839.18 – Lockwood Fire</a:t>
            </a:r>
            <a:endParaRPr lang="en-US" dirty="0"/>
          </a:p>
          <a:p>
            <a:r>
              <a:rPr lang="en-US" dirty="0"/>
              <a:t>$</a:t>
            </a:r>
            <a:r>
              <a:rPr lang="en-US" dirty="0" smtClean="0"/>
              <a:t>8,423.85 – State Education Fund</a:t>
            </a:r>
            <a:endParaRPr lang="en-US" dirty="0"/>
          </a:p>
          <a:p>
            <a:r>
              <a:rPr lang="en-US" dirty="0"/>
              <a:t>$</a:t>
            </a:r>
            <a:r>
              <a:rPr lang="en-US" dirty="0" smtClean="0"/>
              <a:t>6,017.03 – Billings School District #2 (High School)</a:t>
            </a:r>
            <a:endParaRPr lang="en-US" dirty="0"/>
          </a:p>
          <a:p>
            <a:r>
              <a:rPr lang="en-US" dirty="0"/>
              <a:t>$</a:t>
            </a:r>
            <a:r>
              <a:rPr lang="en-US" dirty="0" smtClean="0"/>
              <a:t>4,211.92 – County Retirement and Transportation</a:t>
            </a:r>
            <a:endParaRPr lang="en-US" dirty="0"/>
          </a:p>
          <a:p>
            <a:r>
              <a:rPr lang="en-US" dirty="0"/>
              <a:t>$</a:t>
            </a:r>
            <a:r>
              <a:rPr lang="en-US" dirty="0" smtClean="0"/>
              <a:t>601.70 – Big Sky EDA</a:t>
            </a:r>
            <a:endParaRPr lang="en-US" dirty="0"/>
          </a:p>
          <a:p>
            <a:r>
              <a:rPr lang="en-US" dirty="0"/>
              <a:t>$</a:t>
            </a:r>
            <a:r>
              <a:rPr lang="en-US" dirty="0" smtClean="0"/>
              <a:t>13,237.47 – Lockwood Schools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4" y="357661"/>
            <a:ext cx="7556313" cy="11161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Public/Private Partnership Agreement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81400" y="1676400"/>
            <a:ext cx="4473387" cy="414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cs typeface="Arial" charset="0"/>
              </a:rPr>
              <a:t>Private investment </a:t>
            </a:r>
            <a:endParaRPr lang="en-US" sz="2000" dirty="0"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cs typeface="Arial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Arial" charset="0"/>
              </a:rPr>
              <a:t>Assume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dirty="0" smtClean="0">
                <a:cs typeface="Arial" charset="0"/>
              </a:rPr>
              <a:t>$2,000,000 </a:t>
            </a:r>
            <a:r>
              <a:rPr lang="en-US" sz="2000" dirty="0">
                <a:cs typeface="Arial" charset="0"/>
              </a:rPr>
              <a:t>dollars of </a:t>
            </a:r>
            <a:r>
              <a:rPr lang="en-US" sz="2000" dirty="0" smtClean="0">
                <a:cs typeface="Arial" charset="0"/>
              </a:rPr>
              <a:t>appraised NEW value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cs typeface="Arial" charset="0"/>
              </a:rPr>
              <a:t>Assume</a:t>
            </a:r>
            <a:r>
              <a:rPr lang="en-US" sz="2000" dirty="0">
                <a:cs typeface="Arial" charset="0"/>
              </a:rPr>
              <a:t>:  Class 4 property (residential, commercial, industrial) @</a:t>
            </a:r>
            <a:r>
              <a:rPr lang="en-US" sz="2000" dirty="0" smtClean="0">
                <a:cs typeface="Arial" charset="0"/>
              </a:rPr>
              <a:t>2.20% </a:t>
            </a:r>
            <a:r>
              <a:rPr lang="en-US" sz="2000" dirty="0">
                <a:cs typeface="Arial" charset="0"/>
              </a:rPr>
              <a:t>(</a:t>
            </a:r>
            <a:r>
              <a:rPr lang="en-US" sz="2000" dirty="0" smtClean="0">
                <a:cs typeface="Arial" charset="0"/>
              </a:rPr>
              <a:t>2015) </a:t>
            </a:r>
            <a:r>
              <a:rPr lang="en-US" sz="2000" dirty="0">
                <a:cs typeface="Arial" charset="0"/>
              </a:rPr>
              <a:t>=  </a:t>
            </a:r>
            <a:r>
              <a:rPr lang="en-US" sz="2000" dirty="0" smtClean="0">
                <a:cs typeface="Arial" charset="0"/>
              </a:rPr>
              <a:t>$44,000 </a:t>
            </a:r>
            <a:r>
              <a:rPr lang="en-US" sz="2000" dirty="0">
                <a:cs typeface="Arial" charset="0"/>
              </a:rPr>
              <a:t>in taxable </a:t>
            </a:r>
            <a:r>
              <a:rPr lang="en-US" sz="2000" dirty="0" smtClean="0">
                <a:cs typeface="Arial" charset="0"/>
              </a:rPr>
              <a:t>value.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cs typeface="Arial" charset="0"/>
              </a:rPr>
              <a:t>Assume</a:t>
            </a:r>
            <a:r>
              <a:rPr lang="en-US" sz="2000" dirty="0">
                <a:cs typeface="Arial" charset="0"/>
              </a:rPr>
              <a:t>:  A mill levy of </a:t>
            </a:r>
            <a:r>
              <a:rPr lang="en-US" sz="2000" dirty="0" smtClean="0">
                <a:cs typeface="Arial" charset="0"/>
              </a:rPr>
              <a:t>721.78 (Total mill levy for Lockwood, less the 6 mill university levy)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cs typeface="Arial" charset="0"/>
              </a:rPr>
              <a:t>Tax </a:t>
            </a:r>
            <a:r>
              <a:rPr lang="en-US" sz="2000" dirty="0">
                <a:cs typeface="Arial" charset="0"/>
              </a:rPr>
              <a:t>Increment = </a:t>
            </a:r>
            <a:r>
              <a:rPr lang="en-US" sz="2000" dirty="0" smtClean="0">
                <a:cs typeface="Arial" charset="0"/>
              </a:rPr>
              <a:t>$31,736.00 (available for infrastructure investment)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21211"/>
            <a:ext cx="2670175" cy="2696877"/>
          </a:xfrm>
        </p:spPr>
      </p:pic>
    </p:spTree>
    <p:extLst>
      <p:ext uri="{BB962C8B-B14F-4D97-AF65-F5344CB8AC3E}">
        <p14:creationId xmlns:p14="http://schemas.microsoft.com/office/powerpoint/2010/main" val="869961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Bigger Picture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7578682" cy="414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Countywide, the total </a:t>
            </a:r>
            <a:r>
              <a:rPr lang="en-US" sz="3200" dirty="0">
                <a:solidFill>
                  <a:srgbClr val="000000"/>
                </a:solidFill>
              </a:rPr>
              <a:t>taxable value </a:t>
            </a:r>
            <a:r>
              <a:rPr lang="en-US" sz="3200" dirty="0" smtClean="0">
                <a:solidFill>
                  <a:srgbClr val="000000"/>
                </a:solidFill>
              </a:rPr>
              <a:t>is $</a:t>
            </a:r>
            <a:r>
              <a:rPr lang="en-US" sz="3200" dirty="0">
                <a:solidFill>
                  <a:srgbClr val="000000"/>
                </a:solidFill>
              </a:rPr>
              <a:t>307,664,072. 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amount of </a:t>
            </a:r>
            <a:r>
              <a:rPr lang="en-US" sz="3200" dirty="0" smtClean="0">
                <a:solidFill>
                  <a:srgbClr val="000000"/>
                </a:solidFill>
              </a:rPr>
              <a:t>the new taxable </a:t>
            </a:r>
            <a:r>
              <a:rPr lang="en-US" sz="3200" dirty="0">
                <a:solidFill>
                  <a:srgbClr val="000000"/>
                </a:solidFill>
              </a:rPr>
              <a:t>value </a:t>
            </a:r>
            <a:r>
              <a:rPr lang="en-US" sz="3200" dirty="0" smtClean="0">
                <a:solidFill>
                  <a:srgbClr val="000000"/>
                </a:solidFill>
              </a:rPr>
              <a:t>in </a:t>
            </a:r>
            <a:r>
              <a:rPr lang="en-US" sz="3200" dirty="0">
                <a:solidFill>
                  <a:srgbClr val="000000"/>
                </a:solidFill>
              </a:rPr>
              <a:t>TIF districts is $6,713,800, or 2.18% of the County’s 2014 total taxable </a:t>
            </a:r>
            <a:r>
              <a:rPr lang="en-US" sz="3200" dirty="0" smtClean="0">
                <a:solidFill>
                  <a:srgbClr val="000000"/>
                </a:solidFill>
              </a:rPr>
              <a:t>value.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CDS of Montana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5A01-E13A-4676-9C6F-8CE94A6D1B9A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254985" y="1753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0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Swirls Segoe Templat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6783B6-86AE-4776-8B81-8199FD1759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 Swirls Segoe Template</Template>
  <TotalTime>1048</TotalTime>
  <Words>1281</Words>
  <Application>Microsoft Office PowerPoint</Application>
  <PresentationFormat>On-screen Show (4:3)</PresentationFormat>
  <Paragraphs>184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1_Green Swirls Segoe Template</vt:lpstr>
      <vt:lpstr>White with Courier font for code slides</vt:lpstr>
      <vt:lpstr>Advantage</vt:lpstr>
      <vt:lpstr>  Proposed Lockwood Targeted Economic Development District </vt:lpstr>
      <vt:lpstr>Our Presentation</vt:lpstr>
      <vt:lpstr>Summary Schedule</vt:lpstr>
      <vt:lpstr>What are Targeted Economic Development Districts?</vt:lpstr>
      <vt:lpstr>What is Tax Increment Financing?</vt:lpstr>
      <vt:lpstr>PowerPoint Presentation</vt:lpstr>
      <vt:lpstr>How are taxing jurisdictions affected?</vt:lpstr>
      <vt:lpstr>Public/Private Partnership Agreement</vt:lpstr>
      <vt:lpstr>The Bigger Picture</vt:lpstr>
      <vt:lpstr>There is No Financial Effect on  Individual Property Owners! </vt:lpstr>
      <vt:lpstr>Long Term Benefit</vt:lpstr>
      <vt:lpstr>Using Tax Increment Dollars</vt:lpstr>
      <vt:lpstr>Allowable Uses of TIF  Funds by Local Governments</vt:lpstr>
      <vt:lpstr>Remember:  TIF is only one of Several Tools!</vt:lpstr>
      <vt:lpstr>Steps in Creating a TEDD with a TIF Provision</vt:lpstr>
      <vt:lpstr>Phase 1:  Program Initiation (this visit - ✔)</vt:lpstr>
      <vt:lpstr>Lockwood Area of Consideration</vt:lpstr>
      <vt:lpstr>Lockwood Concept Area</vt:lpstr>
      <vt:lpstr>Phase 2:  Comprehensive Development Plan</vt:lpstr>
      <vt:lpstr>Growth Policy Review – Planning Board Recommendation</vt:lpstr>
      <vt:lpstr>Current Industrial Zoning in the Lockwood Area</vt:lpstr>
      <vt:lpstr>TEDD Adoption</vt:lpstr>
      <vt:lpstr>TIF Program Management Options</vt:lpstr>
      <vt:lpstr>Questions and Discussion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Windemaker</dc:creator>
  <cp:lastModifiedBy>Sara Hudson</cp:lastModifiedBy>
  <cp:revision>122</cp:revision>
  <cp:lastPrinted>2015-01-06T17:05:56Z</cp:lastPrinted>
  <dcterms:created xsi:type="dcterms:W3CDTF">2012-11-12T22:48:50Z</dcterms:created>
  <dcterms:modified xsi:type="dcterms:W3CDTF">2015-01-16T19:18:42Z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TC102867399990</vt:lpwstr>
  </property>
</Properties>
</file>