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</p:sldMasterIdLst>
  <p:notesMasterIdLst>
    <p:notesMasterId r:id="rId32"/>
  </p:notesMasterIdLst>
  <p:handoutMasterIdLst>
    <p:handoutMasterId r:id="rId33"/>
  </p:handoutMasterIdLst>
  <p:sldIdLst>
    <p:sldId id="262" r:id="rId2"/>
    <p:sldId id="263" r:id="rId3"/>
    <p:sldId id="288" r:id="rId4"/>
    <p:sldId id="264" r:id="rId5"/>
    <p:sldId id="277" r:id="rId6"/>
    <p:sldId id="268" r:id="rId7"/>
    <p:sldId id="269" r:id="rId8"/>
    <p:sldId id="267" r:id="rId9"/>
    <p:sldId id="270" r:id="rId10"/>
    <p:sldId id="271" r:id="rId11"/>
    <p:sldId id="292" r:id="rId12"/>
    <p:sldId id="280" r:id="rId13"/>
    <p:sldId id="279" r:id="rId14"/>
    <p:sldId id="281" r:id="rId15"/>
    <p:sldId id="286" r:id="rId16"/>
    <p:sldId id="282" r:id="rId17"/>
    <p:sldId id="283" r:id="rId18"/>
    <p:sldId id="287" r:id="rId19"/>
    <p:sldId id="284" r:id="rId20"/>
    <p:sldId id="289" r:id="rId21"/>
    <p:sldId id="275" r:id="rId22"/>
    <p:sldId id="272" r:id="rId23"/>
    <p:sldId id="274" r:id="rId24"/>
    <p:sldId id="259" r:id="rId25"/>
    <p:sldId id="260" r:id="rId26"/>
    <p:sldId id="278" r:id="rId27"/>
    <p:sldId id="290" r:id="rId28"/>
    <p:sldId id="291" r:id="rId29"/>
    <p:sldId id="293" r:id="rId30"/>
    <p:sldId id="276" r:id="rId31"/>
  </p:sldIdLst>
  <p:sldSz cx="9144000" cy="6858000" type="screen4x3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EBAB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34587" autoAdjust="0"/>
    <p:restoredTop sz="94629" autoAdjust="0"/>
  </p:normalViewPr>
  <p:slideViewPr>
    <p:cSldViewPr snapToGrid="0" snapToObjects="1">
      <p:cViewPr varScale="1">
        <p:scale>
          <a:sx n="117" d="100"/>
          <a:sy n="117" d="100"/>
        </p:scale>
        <p:origin x="-2334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2924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BE9F7B-ADD4-401A-9E7F-97F38F3DA83E}" type="datetimeFigureOut">
              <a:rPr lang="en-US" smtClean="0"/>
              <a:t>3/31/2015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08F8EC-7379-49AE-9508-BF1BAEF081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660443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0251CC88-64EE-4944-A2E1-A9BE0F723131}" type="datetimeFigureOut">
              <a:rPr lang="en-US" smtClean="0"/>
              <a:t>3/31/2015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DAB1492E-BCE8-D246-88B8-5680902EEC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529936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AFD237-ABCA-4CB5-B510-150C676172B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0811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B1492E-BCE8-D246-88B8-5680902EEC00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45198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00600" y="4624668"/>
            <a:ext cx="4038600" cy="933450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800600" y="5562599"/>
            <a:ext cx="4038600" cy="748553"/>
          </a:xfrm>
        </p:spPr>
        <p:txBody>
          <a:bodyPr>
            <a:normAutofit/>
          </a:bodyPr>
          <a:lstStyle>
            <a:lvl1pPr marL="0" indent="0" algn="l">
              <a:spcBef>
                <a:spcPts val="300"/>
              </a:spcBef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800600" y="6425640"/>
            <a:ext cx="1232647" cy="365125"/>
          </a:xfrm>
        </p:spPr>
        <p:txBody>
          <a:bodyPr/>
          <a:lstStyle>
            <a:lvl1pPr algn="l">
              <a:defRPr/>
            </a:lvl1pPr>
          </a:lstStyle>
          <a:p>
            <a:fld id="{30F3A1DF-2C5E-4A87-97AB-A76C251A9860}" type="datetime1">
              <a:rPr lang="en-US" smtClean="0"/>
              <a:t>3/31/2015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311153" y="6425640"/>
            <a:ext cx="2617694" cy="365125"/>
          </a:xfrm>
        </p:spPr>
        <p:txBody>
          <a:bodyPr/>
          <a:lstStyle>
            <a:lvl1pPr algn="r"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82575" y="228600"/>
            <a:ext cx="4235450" cy="4187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" name="Rectangle 7"/>
          <p:cNvSpPr/>
          <p:nvPr/>
        </p:nvSpPr>
        <p:spPr>
          <a:xfrm>
            <a:off x="6802438" y="228600"/>
            <a:ext cx="2057400" cy="203911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" name="Rectangle 9"/>
          <p:cNvSpPr/>
          <p:nvPr/>
        </p:nvSpPr>
        <p:spPr>
          <a:xfrm>
            <a:off x="4624388" y="2377440"/>
            <a:ext cx="2057400" cy="203911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24891" y="174812"/>
            <a:ext cx="413309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54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624388" y="228600"/>
            <a:ext cx="2057400" cy="203911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2" name="Rectangle 11"/>
          <p:cNvSpPr/>
          <p:nvPr/>
        </p:nvSpPr>
        <p:spPr>
          <a:xfrm>
            <a:off x="6802438" y="2377440"/>
            <a:ext cx="2057400" cy="203911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</p:spTree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166847" y="282574"/>
            <a:ext cx="6858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" name="TextBox 9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42F3A-C53E-4DC9-984D-17DF376BFA77}" type="datetime1">
              <a:rPr lang="en-US" smtClean="0"/>
              <a:t>3/31/2015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B038F6-C068-F847-A88B-F2E6EC610A2D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Content Placeholder 2"/>
          <p:cNvSpPr>
            <a:spLocks noGrp="1"/>
          </p:cNvSpPr>
          <p:nvPr>
            <p:ph sz="half" idx="17"/>
          </p:nvPr>
        </p:nvSpPr>
        <p:spPr>
          <a:xfrm>
            <a:off x="502920" y="1985963"/>
            <a:ext cx="3657413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14" name="Content Placeholder 2"/>
          <p:cNvSpPr>
            <a:spLocks noGrp="1"/>
          </p:cNvSpPr>
          <p:nvPr>
            <p:ph sz="half" idx="18"/>
          </p:nvPr>
        </p:nvSpPr>
        <p:spPr>
          <a:xfrm>
            <a:off x="502920" y="4164965"/>
            <a:ext cx="3657413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15" name="Content Placeholder 2"/>
          <p:cNvSpPr>
            <a:spLocks noGrp="1"/>
          </p:cNvSpPr>
          <p:nvPr>
            <p:ph sz="half" idx="1"/>
          </p:nvPr>
        </p:nvSpPr>
        <p:spPr>
          <a:xfrm>
            <a:off x="4410075" y="1985963"/>
            <a:ext cx="3657600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16" name="Content Placeholder 2"/>
          <p:cNvSpPr>
            <a:spLocks noGrp="1"/>
          </p:cNvSpPr>
          <p:nvPr>
            <p:ph sz="half" idx="16"/>
          </p:nvPr>
        </p:nvSpPr>
        <p:spPr>
          <a:xfrm>
            <a:off x="4410075" y="4169664"/>
            <a:ext cx="3657600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</p:spTree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8166847" y="282574"/>
            <a:ext cx="6858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" name="TextBox 7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9E5466-8B91-4EBF-8DE3-58C6777D2E63}" type="datetime1">
              <a:rPr lang="en-US" smtClean="0"/>
              <a:t>3/31/2015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B038F6-C068-F847-A88B-F2E6EC610A2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8166847" y="282573"/>
            <a:ext cx="685800" cy="30221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9BE7E9-B319-4A2D-83DF-02E796701F7C}" type="datetime1">
              <a:rPr lang="en-US" smtClean="0"/>
              <a:t>3/31/2015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B038F6-C068-F847-A88B-F2E6EC610A2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82575" y="228600"/>
            <a:ext cx="3451225" cy="63452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0555" y="2571750"/>
            <a:ext cx="3255264" cy="1162050"/>
          </a:xfrm>
        </p:spPr>
        <p:txBody>
          <a:bodyPr anchor="b">
            <a:normAutofit/>
          </a:bodyPr>
          <a:lstStyle>
            <a:lvl1pPr algn="l">
              <a:defRPr sz="2600" b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68775" y="273050"/>
            <a:ext cx="4597399" cy="585311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93" y="3733800"/>
            <a:ext cx="3255264" cy="2392363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391399" y="6423585"/>
            <a:ext cx="1537447" cy="365125"/>
          </a:xfrm>
        </p:spPr>
        <p:txBody>
          <a:bodyPr/>
          <a:lstStyle/>
          <a:p>
            <a:fld id="{645DE88C-1ED0-4B99-B36A-3BB6631EBA1E}" type="datetime1">
              <a:rPr lang="en-US" smtClean="0"/>
              <a:t>3/31/2015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859305" y="6423585"/>
            <a:ext cx="3316941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24891" y="174812"/>
            <a:ext cx="413309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54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</p:spTree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166847" y="282573"/>
            <a:ext cx="685800" cy="30221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69404" y="3124200"/>
            <a:ext cx="3898272" cy="871538"/>
          </a:xfrm>
        </p:spPr>
        <p:txBody>
          <a:bodyPr anchor="b">
            <a:normAutofit/>
          </a:bodyPr>
          <a:lstStyle>
            <a:lvl1pPr algn="l">
              <a:defRPr sz="2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77906" y="228600"/>
            <a:ext cx="3460658" cy="634523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69404" y="3995737"/>
            <a:ext cx="3898272" cy="2147888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391399" y="6423585"/>
            <a:ext cx="1537447" cy="365125"/>
          </a:xfrm>
        </p:spPr>
        <p:txBody>
          <a:bodyPr/>
          <a:lstStyle/>
          <a:p>
            <a:fld id="{24971079-9332-4BA3-A84B-A8C3DDB488BB}" type="datetime1">
              <a:rPr lang="en-US" smtClean="0"/>
              <a:t>3/31/2015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91000" y="6423585"/>
            <a:ext cx="3005138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B038F6-C068-F847-A88B-F2E6EC610A2D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3990110" y="3370730"/>
            <a:ext cx="220568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2400" b="1" baseline="0">
                <a:solidFill>
                  <a:schemeClr val="accent1">
                    <a:lumMod val="60000"/>
                    <a:lumOff val="40000"/>
                  </a:schemeClr>
                </a:solidFill>
              </a:rPr>
              <a:t>+ </a:t>
            </a:r>
          </a:p>
        </p:txBody>
      </p:sp>
    </p:spTree>
  </p:cSld>
  <p:clrMapOvr>
    <a:masterClrMapping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6505" y="4424082"/>
            <a:ext cx="6191157" cy="833718"/>
          </a:xfrm>
        </p:spPr>
        <p:txBody>
          <a:bodyPr anchor="b">
            <a:normAutofit/>
          </a:bodyPr>
          <a:lstStyle>
            <a:lvl1pPr algn="l">
              <a:defRPr sz="2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77905" y="228600"/>
            <a:ext cx="6378389" cy="418795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6505" y="5257799"/>
            <a:ext cx="6191157" cy="885825"/>
          </a:xfrm>
        </p:spPr>
        <p:txBody>
          <a:bodyPr/>
          <a:lstStyle>
            <a:lvl1pPr marL="0" indent="0">
              <a:spcBef>
                <a:spcPts val="300"/>
              </a:spcBef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934DD8-CD9A-4F48-9237-BD22B60028E1}" type="datetime1">
              <a:rPr lang="en-US" smtClean="0"/>
              <a:t>3/31/2015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B038F6-C068-F847-A88B-F2E6EC610A2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6802438" y="228600"/>
            <a:ext cx="2057400" cy="203911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9" name="Rectangle 8"/>
          <p:cNvSpPr/>
          <p:nvPr/>
        </p:nvSpPr>
        <p:spPr>
          <a:xfrm>
            <a:off x="6802438" y="2377440"/>
            <a:ext cx="2057400" cy="20391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" name="TextBox 9"/>
          <p:cNvSpPr txBox="1"/>
          <p:nvPr/>
        </p:nvSpPr>
        <p:spPr>
          <a:xfrm>
            <a:off x="327212" y="4632792"/>
            <a:ext cx="220568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2400" b="1" baseline="0">
                <a:solidFill>
                  <a:schemeClr val="accent1">
                    <a:lumMod val="60000"/>
                    <a:lumOff val="40000"/>
                  </a:schemeClr>
                </a:solidFill>
              </a:rPr>
              <a:t>+ </a:t>
            </a:r>
          </a:p>
        </p:txBody>
      </p:sp>
    </p:spTree>
  </p:cSld>
  <p:clrMapOvr>
    <a:masterClrMapping/>
  </p:clrMapOvr>
  <p:transition spd="slow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82574" y="228600"/>
            <a:ext cx="6387167" cy="63452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0554" y="2571750"/>
            <a:ext cx="6181611" cy="1162050"/>
          </a:xfrm>
        </p:spPr>
        <p:txBody>
          <a:bodyPr anchor="b">
            <a:normAutofit/>
          </a:bodyPr>
          <a:lstStyle>
            <a:lvl1pPr algn="l">
              <a:defRPr sz="2600" b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94" y="3733800"/>
            <a:ext cx="6179566" cy="2392363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212262" y="6235607"/>
            <a:ext cx="134839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5B346D0-218E-4C7B-8C3B-111CC27BBA03}" type="datetime1">
              <a:rPr lang="en-US" smtClean="0"/>
              <a:t>3/31/2015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81095" y="6235607"/>
            <a:ext cx="4648105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B038F6-C068-F847-A88B-F2E6EC610A2D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24891" y="174812"/>
            <a:ext cx="413309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54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10" name="Rectangle 9"/>
          <p:cNvSpPr/>
          <p:nvPr/>
        </p:nvSpPr>
        <p:spPr>
          <a:xfrm>
            <a:off x="6802438" y="228600"/>
            <a:ext cx="2057400" cy="203911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2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6802438" y="2374940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6802438" y="4535424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  <p:transition spd="slow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82575" y="228600"/>
            <a:ext cx="4235450" cy="63452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0554" y="2571750"/>
            <a:ext cx="4016633" cy="1162050"/>
          </a:xfrm>
        </p:spPr>
        <p:txBody>
          <a:bodyPr anchor="b">
            <a:normAutofit/>
          </a:bodyPr>
          <a:lstStyle>
            <a:lvl1pPr algn="l">
              <a:defRPr sz="2600" b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94" y="3733800"/>
            <a:ext cx="4015304" cy="2392363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0" y="6235607"/>
            <a:ext cx="134839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72FB56A-B597-4105-A01C-2FF84C9CD7D3}" type="datetime1">
              <a:rPr lang="en-US" smtClean="0"/>
              <a:t>3/31/2015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81095" y="6235607"/>
            <a:ext cx="2590705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B038F6-C068-F847-A88B-F2E6EC610A2D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24891" y="174812"/>
            <a:ext cx="413309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54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10" name="Rectangle 9"/>
          <p:cNvSpPr/>
          <p:nvPr/>
        </p:nvSpPr>
        <p:spPr>
          <a:xfrm>
            <a:off x="6802438" y="228600"/>
            <a:ext cx="2057400" cy="203911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1" name="Rectangle 10"/>
          <p:cNvSpPr/>
          <p:nvPr/>
        </p:nvSpPr>
        <p:spPr>
          <a:xfrm>
            <a:off x="4624388" y="4534726"/>
            <a:ext cx="2057400" cy="203911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2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4624388" y="228600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4624388" y="2381663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14" name="Picture Placeholder 12"/>
          <p:cNvSpPr>
            <a:spLocks noGrp="1"/>
          </p:cNvSpPr>
          <p:nvPr>
            <p:ph type="pic" sz="quarter" idx="15"/>
          </p:nvPr>
        </p:nvSpPr>
        <p:spPr>
          <a:xfrm>
            <a:off x="6803136" y="2381662"/>
            <a:ext cx="2057400" cy="418795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  <p:transition spd="slow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s with Caption, Alt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166847" y="282573"/>
            <a:ext cx="685800" cy="30221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0" y="3124200"/>
            <a:ext cx="3108960" cy="871538"/>
          </a:xfrm>
        </p:spPr>
        <p:txBody>
          <a:bodyPr anchor="b">
            <a:normAutofit/>
          </a:bodyPr>
          <a:lstStyle>
            <a:lvl1pPr algn="l">
              <a:defRPr sz="2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77905" y="2365248"/>
            <a:ext cx="4240119" cy="418795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0" y="3995737"/>
            <a:ext cx="3108960" cy="2147888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391399" y="6423585"/>
            <a:ext cx="1537447" cy="365125"/>
          </a:xfrm>
        </p:spPr>
        <p:txBody>
          <a:bodyPr/>
          <a:lstStyle/>
          <a:p>
            <a:fld id="{916AD26B-B408-4204-9BA1-F51CEDAB68BE}" type="datetime1">
              <a:rPr lang="en-US" smtClean="0"/>
              <a:t>3/31/2015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91000" y="6423585"/>
            <a:ext cx="3005138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B038F6-C068-F847-A88B-F2E6EC610A2D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4750361" y="3370730"/>
            <a:ext cx="220568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2400" b="1" baseline="0">
                <a:solidFill>
                  <a:schemeClr val="accent1">
                    <a:lumMod val="60000"/>
                    <a:lumOff val="40000"/>
                  </a:schemeClr>
                </a:solidFill>
              </a:rPr>
              <a:t>+ </a:t>
            </a:r>
          </a:p>
        </p:txBody>
      </p:sp>
      <p:sp>
        <p:nvSpPr>
          <p:cNvPr id="14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277905" y="228600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15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2460625" y="228600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  <p:transition spd="slow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8166847" y="282574"/>
            <a:ext cx="6858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9" name="TextBox 8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3BBA9E-1E44-437A-9AD7-638306AD53A5}" type="datetime1">
              <a:rPr lang="en-US" smtClean="0"/>
              <a:t>3/31/2015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B038F6-C068-F847-A88B-F2E6EC610A2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8210550" y="282574"/>
            <a:ext cx="642097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5F3D9-A028-43F6-81BE-207422F4E5EC}" type="datetime1">
              <a:rPr lang="en-US" smtClean="0"/>
              <a:t>3/31/2015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B038F6-C068-F847-A88B-F2E6EC610A2D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10" name="Rectangle 9"/>
          <p:cNvSpPr/>
          <p:nvPr/>
        </p:nvSpPr>
        <p:spPr>
          <a:xfrm>
            <a:off x="8068235" y="282574"/>
            <a:ext cx="91440" cy="1600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</p:spTree>
  </p:cSld>
  <p:clrMapOvr>
    <a:masterClrMapping/>
  </p:clrMapOvr>
  <p:transition spd="slow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8166847" y="282573"/>
            <a:ext cx="685800" cy="30221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95772" y="954742"/>
            <a:ext cx="681318" cy="5171422"/>
          </a:xfrm>
        </p:spPr>
        <p:txBody>
          <a:bodyPr vert="eaVert" anchor="t" anchorCtr="0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58756"/>
            <a:ext cx="6858000" cy="5184869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BB7025-565F-4A59-BA9D-398C5AE266C0}" type="datetime1">
              <a:rPr lang="en-US" smtClean="0"/>
              <a:t>3/31/2015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B038F6-C068-F847-A88B-F2E6EC610A2D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 rot="16200000">
            <a:off x="8593111" y="561668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</p:spTree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, Alt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8166847" y="282574"/>
            <a:ext cx="6858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8474" y="134471"/>
            <a:ext cx="7556313" cy="995082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A06818-EDF7-4344-B7C0-7909AE43DCB4}" type="datetime1">
              <a:rPr lang="en-US" smtClean="0"/>
              <a:t>3/31/2015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B038F6-C068-F847-A88B-F2E6EC610A2D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498518" y="1129553"/>
            <a:ext cx="7558960" cy="774700"/>
          </a:xfrm>
        </p:spPr>
        <p:txBody>
          <a:bodyPr vert="horz" lIns="91440" tIns="45720" rIns="91440" bIns="45720" rtlCol="0" anchor="t" anchorCtr="0">
            <a:noAutofit/>
          </a:bodyPr>
          <a:lstStyle>
            <a:lvl1pPr marL="0" indent="0">
              <a:buNone/>
              <a:defRPr kumimoji="0" sz="2400" b="0" i="0" u="none" strike="noStrike" kern="1200" cap="none" spc="0" normalizeH="0" baseline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2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00600" y="4624668"/>
            <a:ext cx="4038600" cy="933450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800600" y="5562599"/>
            <a:ext cx="4038600" cy="748553"/>
          </a:xfrm>
        </p:spPr>
        <p:txBody>
          <a:bodyPr>
            <a:normAutofit/>
          </a:bodyPr>
          <a:lstStyle>
            <a:lvl1pPr marL="0" indent="0" algn="l">
              <a:spcBef>
                <a:spcPts val="300"/>
              </a:spcBef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800600" y="6425640"/>
            <a:ext cx="1232647" cy="365125"/>
          </a:xfrm>
        </p:spPr>
        <p:txBody>
          <a:bodyPr/>
          <a:lstStyle>
            <a:lvl1pPr algn="l">
              <a:defRPr/>
            </a:lvl1pPr>
          </a:lstStyle>
          <a:p>
            <a:fld id="{BEC95B73-76D0-47D1-8327-096A88D47142}" type="datetime1">
              <a:rPr lang="en-US" smtClean="0"/>
              <a:t>3/31/2015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311153" y="6425640"/>
            <a:ext cx="2617694" cy="365125"/>
          </a:xfrm>
        </p:spPr>
        <p:txBody>
          <a:bodyPr/>
          <a:lstStyle>
            <a:lvl1pPr algn="r"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82575" y="228600"/>
            <a:ext cx="4235450" cy="4187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" name="Rectangle 7"/>
          <p:cNvSpPr/>
          <p:nvPr/>
        </p:nvSpPr>
        <p:spPr>
          <a:xfrm>
            <a:off x="6802438" y="228600"/>
            <a:ext cx="2057400" cy="203911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" name="Rectangle 9"/>
          <p:cNvSpPr/>
          <p:nvPr/>
        </p:nvSpPr>
        <p:spPr>
          <a:xfrm>
            <a:off x="4624388" y="2377440"/>
            <a:ext cx="2057400" cy="203911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4624388" y="228600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14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6802438" y="2377440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2"/>
          </p:nvPr>
        </p:nvSpPr>
        <p:spPr>
          <a:xfrm>
            <a:off x="857250" y="1779494"/>
            <a:ext cx="3086100" cy="2040905"/>
          </a:xfrm>
        </p:spPr>
        <p:txBody>
          <a:bodyPr lIns="45720" tIns="45720" rIns="45720" anchor="t">
            <a:noAutofit/>
          </a:bodyPr>
          <a:lstStyle>
            <a:lvl1pPr marL="0" indent="0" algn="ctr">
              <a:spcBef>
                <a:spcPts val="600"/>
              </a:spcBef>
              <a:buNone/>
              <a:defRPr sz="4600">
                <a:solidFill>
                  <a:schemeClr val="bg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24891" y="174812"/>
            <a:ext cx="413309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54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</p:spTree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58907" y="228600"/>
            <a:ext cx="8200930" cy="63452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0" y="3124200"/>
            <a:ext cx="5638800" cy="1362075"/>
          </a:xfrm>
        </p:spPr>
        <p:txBody>
          <a:bodyPr anchor="b" anchorCtr="0">
            <a:normAutofit/>
          </a:bodyPr>
          <a:lstStyle>
            <a:lvl1pPr algn="l">
              <a:defRPr sz="3200" b="0" cap="none" baseline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0" y="4495800"/>
            <a:ext cx="5638800" cy="1500187"/>
          </a:xfrm>
        </p:spPr>
        <p:txBody>
          <a:bodyPr anchor="t" anchorCtr="0">
            <a:normAutofit/>
          </a:bodyPr>
          <a:lstStyle>
            <a:lvl1pPr marL="0" indent="0">
              <a:spcBef>
                <a:spcPts val="300"/>
              </a:spcBef>
              <a:buNone/>
              <a:defRPr sz="1400" cap="none" baseline="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8906" y="6248774"/>
            <a:ext cx="1474694" cy="365125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B3149936-C074-41B5-B7E3-BC058E504706}" type="datetime1">
              <a:rPr lang="en-US" smtClean="0"/>
              <a:t>3/31/2015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286000" y="6248774"/>
            <a:ext cx="56388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05800" y="6248774"/>
            <a:ext cx="554038" cy="365125"/>
          </a:xfrm>
        </p:spPr>
        <p:txBody>
          <a:bodyPr/>
          <a:lstStyle/>
          <a:p>
            <a:fld id="{89B038F6-C068-F847-A88B-F2E6EC610A2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003612" y="3110754"/>
            <a:ext cx="260909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40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9" name="Rectangle 8"/>
          <p:cNvSpPr/>
          <p:nvPr/>
        </p:nvSpPr>
        <p:spPr>
          <a:xfrm>
            <a:off x="285750" y="228600"/>
            <a:ext cx="212725" cy="634523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</p:spTree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210550" y="282574"/>
            <a:ext cx="642097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2" name="Rectangle 11"/>
          <p:cNvSpPr/>
          <p:nvPr/>
        </p:nvSpPr>
        <p:spPr>
          <a:xfrm>
            <a:off x="8068235" y="282574"/>
            <a:ext cx="91440" cy="1600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" name="TextBox 9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8518" y="1985963"/>
            <a:ext cx="3657600" cy="4140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99878" y="1985963"/>
            <a:ext cx="3657600" cy="4140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F88B8E-942E-4E1F-AB55-07B7A98BF068}" type="datetime1">
              <a:rPr lang="en-US" smtClean="0"/>
              <a:t>3/31/2015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B038F6-C068-F847-A88B-F2E6EC610A2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8166847" y="282574"/>
            <a:ext cx="6858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2" name="TextBox 11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7541" y="2447365"/>
            <a:ext cx="3657600" cy="3678797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399878" y="2447365"/>
            <a:ext cx="3657600" cy="3678797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D3DD8-8442-447A-8BF2-7333FA63FE34}" type="datetime1">
              <a:rPr lang="en-US" smtClean="0"/>
              <a:t>3/31/2015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B038F6-C068-F847-A88B-F2E6EC610A2D}" type="slidenum">
              <a:rPr lang="en-US" smtClean="0"/>
              <a:t>‹#›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7541" y="2070847"/>
            <a:ext cx="3657600" cy="322729"/>
          </a:xfrm>
          <a:prstGeom prst="rect">
            <a:avLst/>
          </a:prstGeom>
          <a:solidFill>
            <a:schemeClr val="accent3"/>
          </a:solidFill>
        </p:spPr>
        <p:txBody>
          <a:bodyPr tIns="0" bIns="0" anchor="ctr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18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99878" y="2070847"/>
            <a:ext cx="3657600" cy="32272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tIns="0" bIns="0" anchor="ctr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18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ntent, Top and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8517" y="1985963"/>
            <a:ext cx="7569157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4CE393-DC4A-44F5-8B53-3D75442A5F27}" type="datetime1">
              <a:rPr lang="en-US" smtClean="0"/>
              <a:t>3/31/2015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Content Placeholder 2"/>
          <p:cNvSpPr>
            <a:spLocks noGrp="1"/>
          </p:cNvSpPr>
          <p:nvPr>
            <p:ph sz="half" idx="14"/>
          </p:nvPr>
        </p:nvSpPr>
        <p:spPr>
          <a:xfrm>
            <a:off x="498517" y="4164965"/>
            <a:ext cx="7569157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14" name="Rectangle 13"/>
          <p:cNvSpPr/>
          <p:nvPr/>
        </p:nvSpPr>
        <p:spPr>
          <a:xfrm>
            <a:off x="8166847" y="282574"/>
            <a:ext cx="6858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5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305800" y="242234"/>
            <a:ext cx="554038" cy="365125"/>
          </a:xfrm>
        </p:spPr>
        <p:txBody>
          <a:bodyPr/>
          <a:lstStyle/>
          <a:p>
            <a:fld id="{89B038F6-C068-F847-A88B-F2E6EC610A2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166847" y="282574"/>
            <a:ext cx="6858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" name="TextBox 9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410075" y="1985963"/>
            <a:ext cx="3657600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61000-76ED-4E1A-A82F-6F984EAEEEF8}" type="datetime1">
              <a:rPr lang="en-US" smtClean="0"/>
              <a:t>3/31/2015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B038F6-C068-F847-A88B-F2E6EC610A2D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Content Placeholder 2"/>
          <p:cNvSpPr>
            <a:spLocks noGrp="1"/>
          </p:cNvSpPr>
          <p:nvPr>
            <p:ph sz="half" idx="15"/>
          </p:nvPr>
        </p:nvSpPr>
        <p:spPr>
          <a:xfrm>
            <a:off x="498518" y="1985963"/>
            <a:ext cx="3657600" cy="4140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13" name="Content Placeholder 2"/>
          <p:cNvSpPr>
            <a:spLocks noGrp="1"/>
          </p:cNvSpPr>
          <p:nvPr>
            <p:ph sz="half" idx="16"/>
          </p:nvPr>
        </p:nvSpPr>
        <p:spPr>
          <a:xfrm>
            <a:off x="4410075" y="4169664"/>
            <a:ext cx="3657600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</p:spTree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98474" y="484094"/>
            <a:ext cx="7556313" cy="111610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8474" y="1981200"/>
            <a:ext cx="7556313" cy="4144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795247" y="642358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BBCF9CDA-4C10-4F07-9E27-2D8D9907D58A}" type="datetime1">
              <a:rPr lang="en-US" smtClean="0"/>
              <a:t>3/31/2015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1706" y="6423585"/>
            <a:ext cx="612289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05800" y="242234"/>
            <a:ext cx="5540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89B038F6-C068-F847-A88B-F2E6EC610A2D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</p:sldLayoutIdLst>
  <p:transition spd="slow">
    <p:fade/>
  </p:transition>
  <p:hf hdr="0" ftr="0" dt="0"/>
  <p:txStyles>
    <p:titleStyle>
      <a:lvl1pPr algn="l" defTabSz="914400" rtl="0" eaLnBrk="1" latinLnBrk="0" hangingPunct="1">
        <a:spcBef>
          <a:spcPct val="0"/>
        </a:spcBef>
        <a:buNone/>
        <a:defRPr sz="3600" b="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spcBef>
          <a:spcPts val="2000"/>
        </a:spcBef>
        <a:buClr>
          <a:schemeClr val="accent1"/>
        </a:buClr>
        <a:buSzPct val="75000"/>
        <a:buFont typeface="Wingdings" pitchFamily="2" charset="2"/>
        <a:buChar char="n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75000"/>
        <a:buFont typeface="Wingdings" pitchFamily="2" charset="2"/>
        <a:buChar char="n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spcBef>
          <a:spcPts val="600"/>
        </a:spcBef>
        <a:buClr>
          <a:schemeClr val="accent1"/>
        </a:buClr>
        <a:buSzPct val="75000"/>
        <a:buFont typeface="Wingdings" pitchFamily="2" charset="2"/>
        <a:buChar char="n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75000"/>
        <a:buFont typeface="Wingdings" pitchFamily="2" charset="2"/>
        <a:buChar char="n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spcBef>
          <a:spcPts val="600"/>
        </a:spcBef>
        <a:buClr>
          <a:schemeClr val="accent1"/>
        </a:buClr>
        <a:buSzPct val="75000"/>
        <a:buFont typeface="Wingdings" pitchFamily="2" charset="2"/>
        <a:buChar char="n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1377950" indent="-22860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75000"/>
        <a:buFont typeface="Wingdings" pitchFamily="2" charset="2"/>
        <a:buChar char="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1603375" indent="-228600" algn="l" defTabSz="914400" rtl="0" eaLnBrk="1" latinLnBrk="0" hangingPunct="1">
        <a:spcBef>
          <a:spcPct val="20000"/>
        </a:spcBef>
        <a:buClr>
          <a:schemeClr val="accent1"/>
        </a:buClr>
        <a:buSzPct val="75000"/>
        <a:buFont typeface="Wingdings" pitchFamily="2" charset="2"/>
        <a:buChar char=""/>
        <a:defRPr lang="en-US" sz="1800" kern="1200" baseline="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1830388" indent="-22860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75000"/>
        <a:buFont typeface="Wingdings" pitchFamily="2" charset="2"/>
        <a:buChar char=""/>
        <a:defRPr lang="en-US" sz="1800" kern="1200" baseline="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2057400" indent="-228600" algn="l" defTabSz="914400" rtl="0" eaLnBrk="1" latinLnBrk="0" hangingPunct="1">
        <a:spcBef>
          <a:spcPct val="20000"/>
        </a:spcBef>
        <a:buClr>
          <a:schemeClr val="accent1"/>
        </a:buClr>
        <a:buSzPct val="75000"/>
        <a:buFont typeface="Wingdings" pitchFamily="2" charset="2"/>
        <a:buChar char=""/>
        <a:defRPr lang="en-US" sz="1800" kern="1200" baseline="0" dirty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hyperlink" Target="http://www.lockwoodtedd.com/" TargetMode="Externa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3970470"/>
            <a:ext cx="9144000" cy="2286000"/>
          </a:xfrm>
        </p:spPr>
        <p:txBody>
          <a:bodyPr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3600" dirty="0" smtClean="0">
                <a:solidFill>
                  <a:schemeClr val="tx2">
                    <a:satMod val="130000"/>
                  </a:schemeClr>
                </a:solidFill>
                <a:cs typeface="Arial" charset="0"/>
              </a:rPr>
              <a:t/>
            </a:r>
            <a:br>
              <a:rPr lang="en-US" sz="3600" dirty="0" smtClean="0">
                <a:solidFill>
                  <a:schemeClr val="tx2">
                    <a:satMod val="130000"/>
                  </a:schemeClr>
                </a:solidFill>
                <a:cs typeface="Arial" charset="0"/>
              </a:rPr>
            </a:br>
            <a:r>
              <a:rPr lang="en-US" dirty="0" smtClean="0">
                <a:solidFill>
                  <a:schemeClr val="tx2">
                    <a:satMod val="130000"/>
                  </a:schemeClr>
                </a:solidFill>
                <a:cs typeface="Arial" charset="0"/>
              </a:rPr>
              <a:t/>
            </a:r>
            <a:br>
              <a:rPr lang="en-US" dirty="0" smtClean="0">
                <a:solidFill>
                  <a:schemeClr val="tx2">
                    <a:satMod val="130000"/>
                  </a:schemeClr>
                </a:solidFill>
                <a:cs typeface="Arial" charset="0"/>
              </a:rPr>
            </a:br>
            <a:r>
              <a:rPr lang="en-US" sz="3200" dirty="0" smtClean="0">
                <a:solidFill>
                  <a:schemeClr val="tx2">
                    <a:satMod val="130000"/>
                  </a:schemeClr>
                </a:solidFill>
                <a:cs typeface="Arial" charset="0"/>
              </a:rPr>
              <a:t> Lockwood Concept Area</a:t>
            </a:r>
            <a:br>
              <a:rPr lang="en-US" sz="3200" dirty="0" smtClean="0">
                <a:solidFill>
                  <a:schemeClr val="tx2">
                    <a:satMod val="130000"/>
                  </a:schemeClr>
                </a:solidFill>
                <a:cs typeface="Arial" charset="0"/>
              </a:rPr>
            </a:br>
            <a:r>
              <a:rPr lang="en-US" sz="3200" dirty="0" smtClean="0">
                <a:solidFill>
                  <a:schemeClr val="tx2">
                    <a:satMod val="130000"/>
                  </a:schemeClr>
                </a:solidFill>
                <a:cs typeface="Arial" charset="0"/>
              </a:rPr>
              <a:t>Targeted Economic Development District</a:t>
            </a:r>
            <a:br>
              <a:rPr lang="en-US" sz="3200" dirty="0" smtClean="0">
                <a:solidFill>
                  <a:schemeClr val="tx2">
                    <a:satMod val="130000"/>
                  </a:schemeClr>
                </a:solidFill>
                <a:cs typeface="Arial" charset="0"/>
              </a:rPr>
            </a:br>
            <a:r>
              <a:rPr lang="en-US" sz="3200" dirty="0" smtClean="0">
                <a:solidFill>
                  <a:schemeClr val="tx2">
                    <a:satMod val="130000"/>
                  </a:schemeClr>
                </a:solidFill>
                <a:cs typeface="Arial" charset="0"/>
              </a:rPr>
              <a:t>March 3</a:t>
            </a:r>
            <a:r>
              <a:rPr lang="en-US" sz="3200" baseline="30000" dirty="0" smtClean="0">
                <a:solidFill>
                  <a:schemeClr val="tx2">
                    <a:satMod val="130000"/>
                  </a:schemeClr>
                </a:solidFill>
                <a:cs typeface="Arial" charset="0"/>
              </a:rPr>
              <a:t>rd</a:t>
            </a:r>
            <a:r>
              <a:rPr lang="en-US" sz="3200" dirty="0" smtClean="0">
                <a:solidFill>
                  <a:schemeClr val="tx2">
                    <a:satMod val="130000"/>
                  </a:schemeClr>
                </a:solidFill>
                <a:cs typeface="Arial" charset="0"/>
              </a:rPr>
              <a:t>, 2015</a:t>
            </a:r>
            <a:br>
              <a:rPr lang="en-US" sz="3200" dirty="0" smtClean="0">
                <a:solidFill>
                  <a:schemeClr val="tx2">
                    <a:satMod val="130000"/>
                  </a:schemeClr>
                </a:solidFill>
                <a:cs typeface="Arial" charset="0"/>
              </a:rPr>
            </a:br>
            <a:r>
              <a:rPr lang="en-US" sz="1200" i="1" dirty="0" smtClean="0">
                <a:solidFill>
                  <a:schemeClr val="tx2">
                    <a:satMod val="130000"/>
                  </a:schemeClr>
                </a:solidFill>
                <a:cs typeface="Arial" charset="0"/>
              </a:rPr>
              <a:t>Yellowstone County Board of County Commissioners’  Regular Meeting</a:t>
            </a:r>
            <a:r>
              <a:rPr lang="en-US" sz="3200" dirty="0" smtClean="0">
                <a:solidFill>
                  <a:schemeClr val="tx2">
                    <a:satMod val="130000"/>
                  </a:schemeClr>
                </a:solidFill>
                <a:cs typeface="Arial" charset="0"/>
              </a:rPr>
              <a:t/>
            </a:r>
            <a:br>
              <a:rPr lang="en-US" sz="3200" dirty="0" smtClean="0">
                <a:solidFill>
                  <a:schemeClr val="tx2">
                    <a:satMod val="130000"/>
                  </a:schemeClr>
                </a:solidFill>
                <a:cs typeface="Arial" charset="0"/>
              </a:rPr>
            </a:br>
            <a:endParaRPr lang="en-US" sz="3200" dirty="0">
              <a:solidFill>
                <a:schemeClr val="tx2">
                  <a:satMod val="130000"/>
                </a:schemeClr>
              </a:solidFill>
              <a:cs typeface="Arial" charset="0"/>
            </a:endParaRPr>
          </a:p>
        </p:txBody>
      </p:sp>
      <p:sp>
        <p:nvSpPr>
          <p:cNvPr id="5" name="Rectangle 4"/>
          <p:cNvSpPr/>
          <p:nvPr/>
        </p:nvSpPr>
        <p:spPr>
          <a:xfrm flipH="1">
            <a:off x="7086600" y="990600"/>
            <a:ext cx="133384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 smtClean="0"/>
              <a:t>2015</a:t>
            </a:r>
            <a:endParaRPr lang="en-US" sz="2800" dirty="0"/>
          </a:p>
        </p:txBody>
      </p:sp>
      <p:sp>
        <p:nvSpPr>
          <p:cNvPr id="6" name="Rectangle 5"/>
          <p:cNvSpPr/>
          <p:nvPr/>
        </p:nvSpPr>
        <p:spPr>
          <a:xfrm>
            <a:off x="4648200" y="762000"/>
            <a:ext cx="2147643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/>
              <a:t>Yellowstone </a:t>
            </a:r>
          </a:p>
          <a:p>
            <a:r>
              <a:rPr lang="en-US" sz="2800" dirty="0" smtClean="0"/>
              <a:t>County</a:t>
            </a:r>
            <a:endParaRPr lang="en-US" sz="28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789" y="232799"/>
            <a:ext cx="4207171" cy="3155380"/>
          </a:xfrm>
          <a:prstGeom prst="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77015" y="2170630"/>
            <a:ext cx="4318827" cy="28376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36073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Findings (Continued)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1669" y="1600200"/>
            <a:ext cx="4351785" cy="5067300"/>
          </a:xfrm>
        </p:spPr>
        <p:txBody>
          <a:bodyPr>
            <a:normAutofit/>
          </a:bodyPr>
          <a:lstStyle/>
          <a:p>
            <a:pPr lvl="0"/>
            <a:r>
              <a:rPr lang="en-US" b="1" dirty="0"/>
              <a:t>Transportation</a:t>
            </a:r>
            <a:r>
              <a:rPr lang="en-US" dirty="0"/>
              <a:t> – Both on- and off-site transportation upgrades, including rights-of-way, will be </a:t>
            </a:r>
            <a:r>
              <a:rPr lang="en-US" dirty="0" smtClean="0"/>
              <a:t>required. </a:t>
            </a:r>
            <a:r>
              <a:rPr lang="en-US" dirty="0"/>
              <a:t>Rail trans-loading facilities </a:t>
            </a:r>
            <a:r>
              <a:rPr lang="en-US" dirty="0" smtClean="0"/>
              <a:t>are </a:t>
            </a:r>
            <a:r>
              <a:rPr lang="en-US" dirty="0"/>
              <a:t>not available.</a:t>
            </a:r>
          </a:p>
          <a:p>
            <a:pPr lvl="0"/>
            <a:r>
              <a:rPr lang="en-US" b="1" dirty="0" smtClean="0"/>
              <a:t>Utilities</a:t>
            </a:r>
            <a:r>
              <a:rPr lang="en-US" dirty="0" smtClean="0"/>
              <a:t> – Heavy </a:t>
            </a:r>
            <a:r>
              <a:rPr lang="en-US" dirty="0"/>
              <a:t>load industrial users would require supply, transmission line and substation </a:t>
            </a:r>
            <a:r>
              <a:rPr lang="en-US" dirty="0" smtClean="0"/>
              <a:t>expansions </a:t>
            </a:r>
            <a:r>
              <a:rPr lang="en-US" dirty="0"/>
              <a:t>and redundancy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B038F6-C068-F847-A88B-F2E6EC610A2D}" type="slidenum">
              <a:rPr lang="en-US" smtClean="0"/>
              <a:t>10</a:t>
            </a:fld>
            <a:endParaRPr lang="en-US"/>
          </a:p>
        </p:txBody>
      </p:sp>
      <p:pic>
        <p:nvPicPr>
          <p:cNvPr id="5" name="Picture 4" descr="http://bloximages.chicago2.vip.townnews.com/billingsgazette.com/content/tncms/assets/v3/editorial/6/b2/6b244b20-0031-5546-bfba-844d3f2cd98e/526ca1681d5dc.preview-620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0705" y="1401516"/>
            <a:ext cx="4793343" cy="3486684"/>
          </a:xfrm>
          <a:prstGeom prst="rect">
            <a:avLst/>
          </a:prstGeom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  <p:sp>
        <p:nvSpPr>
          <p:cNvPr id="6" name="Text Box 15"/>
          <p:cNvSpPr txBox="1"/>
          <p:nvPr/>
        </p:nvSpPr>
        <p:spPr>
          <a:xfrm>
            <a:off x="4879818" y="5418033"/>
            <a:ext cx="4129149" cy="905855"/>
          </a:xfrm>
          <a:prstGeom prst="rect">
            <a:avLst/>
          </a:prstGeom>
          <a:solidFill>
            <a:schemeClr val="lt1">
              <a:alpha val="0"/>
            </a:schemeClr>
          </a:solidFill>
          <a:ln w="6350"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effectLst/>
                <a:latin typeface="Gill Sans MT"/>
                <a:ea typeface="Calibri"/>
                <a:cs typeface="Times New Roman"/>
              </a:rPr>
              <a:t>Aerial </a:t>
            </a:r>
            <a:r>
              <a:rPr lang="en-US" sz="1400" dirty="0">
                <a:effectLst/>
                <a:latin typeface="Gill Sans MT"/>
                <a:ea typeface="Calibri"/>
                <a:cs typeface="Times New Roman"/>
              </a:rPr>
              <a:t>Photo of Pacific Steel &amp; Recycling’s Lockwood </a:t>
            </a:r>
            <a:r>
              <a:rPr lang="en-US" sz="1400" dirty="0" smtClean="0">
                <a:effectLst/>
                <a:latin typeface="Gill Sans MT"/>
                <a:ea typeface="Calibri"/>
                <a:cs typeface="Times New Roman"/>
              </a:rPr>
              <a:t>campus.</a:t>
            </a:r>
            <a:r>
              <a:rPr lang="en-US" sz="1600" dirty="0">
                <a:solidFill>
                  <a:srgbClr val="000000"/>
                </a:solidFill>
                <a:effectLst/>
                <a:latin typeface="Helvetica"/>
                <a:ea typeface="Calibri"/>
                <a:cs typeface="Times New Roman"/>
              </a:rPr>
              <a:t/>
            </a:r>
            <a:br>
              <a:rPr lang="en-US" sz="1600" dirty="0">
                <a:solidFill>
                  <a:srgbClr val="000000"/>
                </a:solidFill>
                <a:effectLst/>
                <a:latin typeface="Helvetica"/>
                <a:ea typeface="Calibri"/>
                <a:cs typeface="Times New Roman"/>
              </a:rPr>
            </a:br>
            <a:endParaRPr lang="en-US" sz="2000" dirty="0">
              <a:effectLst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096247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Findings (Continued)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8474" y="1538242"/>
            <a:ext cx="3560778" cy="4476825"/>
          </a:xfrm>
        </p:spPr>
        <p:txBody>
          <a:bodyPr>
            <a:noAutofit/>
          </a:bodyPr>
          <a:lstStyle/>
          <a:p>
            <a:pPr lvl="0"/>
            <a:r>
              <a:rPr lang="en-US" sz="1800" b="1" dirty="0"/>
              <a:t>Broadband Connectivity </a:t>
            </a:r>
            <a:r>
              <a:rPr lang="en-US" sz="1800" dirty="0" smtClean="0"/>
              <a:t>– Broadband services are available in close proximity but would require extension.</a:t>
            </a:r>
            <a:endParaRPr lang="en-US" sz="1800" dirty="0"/>
          </a:p>
          <a:p>
            <a:pPr lvl="0"/>
            <a:r>
              <a:rPr lang="en-US" sz="1800" b="1" dirty="0"/>
              <a:t>General Improvements </a:t>
            </a:r>
            <a:r>
              <a:rPr lang="en-US" sz="1800" dirty="0"/>
              <a:t>– Additional infrastructure and public service deficiencies will be identified over </a:t>
            </a:r>
            <a:r>
              <a:rPr lang="en-US" sz="1800" dirty="0" smtClean="0"/>
              <a:t>time.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B038F6-C068-F847-A88B-F2E6EC610A2D}" type="slidenum">
              <a:rPr lang="en-US" smtClean="0"/>
              <a:t>11</a:t>
            </a:fld>
            <a:endParaRPr lang="en-US"/>
          </a:p>
        </p:txBody>
      </p:sp>
      <p:pic>
        <p:nvPicPr>
          <p:cNvPr id="5" name="Picture 4" descr="Montana Peterbilt -- Gustainis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6865" y="906464"/>
            <a:ext cx="5313329" cy="4221015"/>
          </a:xfrm>
          <a:prstGeom prst="rect">
            <a:avLst/>
          </a:prstGeom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  <p:sp>
        <p:nvSpPr>
          <p:cNvPr id="6" name="Rectangle 5"/>
          <p:cNvSpPr/>
          <p:nvPr/>
        </p:nvSpPr>
        <p:spPr>
          <a:xfrm>
            <a:off x="4298534" y="5769020"/>
            <a:ext cx="470018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ea typeface="Calibri"/>
                <a:cs typeface="Times New Roman"/>
              </a:rPr>
              <a:t>“Of the many challenges we faced with the move to this area, none was greater than the infrastructure, or the lack thereof.”</a:t>
            </a:r>
            <a:endParaRPr lang="en-US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0919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Public Infrastructure Needed to Support Trailhead Commerce Park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28374" y="2191997"/>
            <a:ext cx="4315625" cy="3934166"/>
          </a:xfrm>
        </p:spPr>
        <p:txBody>
          <a:bodyPr>
            <a:normAutofit fontScale="92500" lnSpcReduction="20000"/>
          </a:bodyPr>
          <a:lstStyle/>
          <a:p>
            <a:r>
              <a:rPr lang="en-US" sz="2200" dirty="0" smtClean="0"/>
              <a:t>Off-site Road </a:t>
            </a:r>
            <a:r>
              <a:rPr lang="en-US" sz="2200" dirty="0"/>
              <a:t>I</a:t>
            </a:r>
            <a:r>
              <a:rPr lang="en-US" sz="2200" dirty="0" smtClean="0"/>
              <a:t>mprovements  </a:t>
            </a:r>
          </a:p>
          <a:p>
            <a:pPr marL="1601788" lvl="7" indent="0">
              <a:buNone/>
            </a:pPr>
            <a:r>
              <a:rPr lang="en-US" sz="2200" dirty="0"/>
              <a:t>	</a:t>
            </a:r>
            <a:r>
              <a:rPr lang="en-US" sz="2200" dirty="0" smtClean="0"/>
              <a:t>$ 6,412,000</a:t>
            </a:r>
          </a:p>
          <a:p>
            <a:r>
              <a:rPr lang="en-US" sz="2200" dirty="0" smtClean="0"/>
              <a:t>Off-site Wastewater Improvements  </a:t>
            </a:r>
          </a:p>
          <a:p>
            <a:pPr marL="1828800" lvl="8" indent="0">
              <a:buNone/>
            </a:pPr>
            <a:r>
              <a:rPr lang="en-US" sz="2200" dirty="0" smtClean="0"/>
              <a:t>$ </a:t>
            </a:r>
            <a:r>
              <a:rPr lang="en-US" sz="2200" dirty="0"/>
              <a:t>4,342,000</a:t>
            </a:r>
          </a:p>
          <a:p>
            <a:r>
              <a:rPr lang="en-US" sz="2200" dirty="0" smtClean="0"/>
              <a:t>Off-site Water Improvements</a:t>
            </a:r>
          </a:p>
          <a:p>
            <a:pPr marL="1828800" lvl="8" indent="0">
              <a:buNone/>
            </a:pPr>
            <a:r>
              <a:rPr lang="en-US" sz="2200" dirty="0" smtClean="0"/>
              <a:t>$ 3,625,000</a:t>
            </a:r>
            <a:endParaRPr lang="en-US" sz="2600" dirty="0" smtClean="0"/>
          </a:p>
          <a:p>
            <a:pPr marL="0" indent="0">
              <a:spcBef>
                <a:spcPts val="1200"/>
              </a:spcBef>
              <a:buNone/>
            </a:pPr>
            <a:endParaRPr lang="en-US" sz="1300" i="1" dirty="0" smtClean="0"/>
          </a:p>
          <a:p>
            <a:pPr marL="0" indent="0">
              <a:spcBef>
                <a:spcPts val="1200"/>
              </a:spcBef>
              <a:buNone/>
            </a:pPr>
            <a:r>
              <a:rPr lang="en-US" sz="1300" i="1" dirty="0" smtClean="0"/>
              <a:t>*Assumes build out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en-US" sz="1300" i="1" dirty="0" smtClean="0"/>
              <a:t>*A phased infrastructure investment approach will be needed and will be articulated as a part of the Comprehensive Development Planning process in Phase II.</a:t>
            </a:r>
            <a:endParaRPr lang="en-US" sz="1300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B038F6-C068-F847-A88B-F2E6EC610A2D}" type="slidenum">
              <a:rPr lang="en-US" smtClean="0"/>
              <a:t>12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7" t="4152" r="40000" b="26326"/>
          <a:stretch/>
        </p:blipFill>
        <p:spPr>
          <a:xfrm>
            <a:off x="162368" y="2191997"/>
            <a:ext cx="4571999" cy="3607474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bliqueTopLeft"/>
            <a:lightRig rig="glow" dir="t">
              <a:rot lat="0" lon="0" rev="4800000"/>
            </a:lightRig>
          </a:scene3d>
          <a:sp3d prstMaterial="matte">
            <a:bevelT w="127000" h="63500" prst="angle"/>
          </a:sp3d>
        </p:spPr>
      </p:pic>
    </p:spTree>
    <p:extLst>
      <p:ext uri="{BB962C8B-B14F-4D97-AF65-F5344CB8AC3E}">
        <p14:creationId xmlns:p14="http://schemas.microsoft.com/office/powerpoint/2010/main" val="2742189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834" b="4797"/>
          <a:stretch/>
        </p:blipFill>
        <p:spPr bwMode="auto">
          <a:xfrm>
            <a:off x="0" y="8546"/>
            <a:ext cx="9144000" cy="6857999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w="139700" h="139700" prst="divot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B038F6-C068-F847-A88B-F2E6EC610A2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96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Trailhead Commerce Park:</a:t>
            </a:r>
            <a:br>
              <a:rPr lang="en-US" dirty="0" smtClean="0"/>
            </a:br>
            <a:r>
              <a:rPr lang="en-US" dirty="0" smtClean="0"/>
              <a:t>Economic Impact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98475" y="1981200"/>
            <a:ext cx="2073809" cy="4144963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3,655 jobs </a:t>
            </a:r>
          </a:p>
          <a:p>
            <a:r>
              <a:rPr lang="en-US" dirty="0" smtClean="0"/>
              <a:t>$255.7 million in recurring annual household income</a:t>
            </a:r>
          </a:p>
          <a:p>
            <a:r>
              <a:rPr lang="en-US" dirty="0" smtClean="0"/>
              <a:t>$862 million in recurring, annual gross sales</a:t>
            </a:r>
          </a:p>
          <a:p>
            <a:r>
              <a:rPr lang="en-US" dirty="0" smtClean="0"/>
              <a:t>$61.2 million in tax and non-tax revenue that flow to state government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2284" y="2143569"/>
            <a:ext cx="6467475" cy="37528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B038F6-C068-F847-A88B-F2E6EC610A2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0590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04" b="12063"/>
          <a:stretch/>
        </p:blipFill>
        <p:spPr bwMode="auto">
          <a:xfrm>
            <a:off x="62115" y="1"/>
            <a:ext cx="9081885" cy="6648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B038F6-C068-F847-A88B-F2E6EC610A2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6206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21"/>
          <a:stretch/>
        </p:blipFill>
        <p:spPr bwMode="auto">
          <a:xfrm>
            <a:off x="173733" y="85457"/>
            <a:ext cx="8735115" cy="6772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B038F6-C068-F847-A88B-F2E6EC610A2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2879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38" y="145278"/>
            <a:ext cx="8991702" cy="6518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B038F6-C068-F847-A88B-F2E6EC610A2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940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504"/>
          <a:stretch/>
        </p:blipFill>
        <p:spPr bwMode="auto">
          <a:xfrm>
            <a:off x="0" y="0"/>
            <a:ext cx="9094610" cy="6776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B038F6-C068-F847-A88B-F2E6EC610A2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789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03" y="-24710"/>
            <a:ext cx="9108097" cy="6882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B038F6-C068-F847-A88B-F2E6EC610A2D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8818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Today’s Presentation Overview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8167" y="1985963"/>
            <a:ext cx="5312833" cy="4140200"/>
          </a:xfrm>
        </p:spPr>
        <p:txBody>
          <a:bodyPr>
            <a:normAutofit fontScale="92500" lnSpcReduction="10000"/>
          </a:bodyPr>
          <a:lstStyle/>
          <a:p>
            <a:r>
              <a:rPr lang="en-US" sz="2400" dirty="0" smtClean="0"/>
              <a:t>Introduction and Background</a:t>
            </a:r>
          </a:p>
          <a:p>
            <a:r>
              <a:rPr lang="en-US" sz="2400" dirty="0" smtClean="0"/>
              <a:t>Project Steps and Progress to Date (Phase I)</a:t>
            </a:r>
          </a:p>
          <a:p>
            <a:r>
              <a:rPr lang="en-US" sz="2400" dirty="0" smtClean="0"/>
              <a:t>Trailhead Commerce Park</a:t>
            </a:r>
          </a:p>
          <a:p>
            <a:r>
              <a:rPr lang="en-US" sz="2400" dirty="0" smtClean="0"/>
              <a:t>Action to be Taken by the County Commission Today – Finding of Deficiency</a:t>
            </a:r>
          </a:p>
          <a:p>
            <a:r>
              <a:rPr lang="en-US" sz="2400" dirty="0" smtClean="0"/>
              <a:t>Next Steps (Phase II)</a:t>
            </a:r>
          </a:p>
          <a:p>
            <a:r>
              <a:rPr lang="en-US" sz="2400" dirty="0" smtClean="0"/>
              <a:t>Conclusion</a:t>
            </a:r>
            <a:endParaRPr lang="en-US" sz="2400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l="920" r="920"/>
          <a:stretch>
            <a:fillRect/>
          </a:stretch>
        </p:blipFill>
        <p:spPr>
          <a:xfrm>
            <a:off x="5332002" y="1985963"/>
            <a:ext cx="3657600" cy="41402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B038F6-C068-F847-A88B-F2E6EC610A2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0478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390" y="4789"/>
            <a:ext cx="8759419" cy="6844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B038F6-C068-F847-A88B-F2E6EC610A2D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6421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Today’s Action – </a:t>
            </a:r>
            <a:r>
              <a:rPr lang="en-US" sz="3200" dirty="0"/>
              <a:t>Consideration and public comment on the adoption of </a:t>
            </a:r>
            <a:r>
              <a:rPr lang="en-US" sz="3200" dirty="0" smtClean="0"/>
              <a:t>the  Resolution of Necessity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8474" y="2152120"/>
            <a:ext cx="7556313" cy="4144963"/>
          </a:xfrm>
        </p:spPr>
        <p:txBody>
          <a:bodyPr>
            <a:normAutofit lnSpcReduction="10000"/>
          </a:bodyPr>
          <a:lstStyle/>
          <a:p>
            <a:r>
              <a:rPr lang="en-US" sz="2800" dirty="0" smtClean="0"/>
              <a:t>Resolution of Necessity With Statement of Infrastructure Deficiency</a:t>
            </a:r>
          </a:p>
          <a:p>
            <a:pPr lvl="1"/>
            <a:r>
              <a:rPr lang="en-US" sz="2400" dirty="0" smtClean="0"/>
              <a:t>Adoption of the Resolution </a:t>
            </a:r>
            <a:r>
              <a:rPr lang="en-US" sz="2400" b="1" dirty="0" smtClean="0"/>
              <a:t>DOES NOT </a:t>
            </a:r>
            <a:r>
              <a:rPr lang="en-US" sz="2400" dirty="0" smtClean="0"/>
              <a:t>create the TEDD.</a:t>
            </a:r>
          </a:p>
          <a:p>
            <a:pPr lvl="1"/>
            <a:r>
              <a:rPr lang="en-US" sz="2400" dirty="0" smtClean="0"/>
              <a:t>Adoption does enable the County through BSED to move on to Phase II</a:t>
            </a:r>
          </a:p>
          <a:p>
            <a:pPr lvl="1"/>
            <a:r>
              <a:rPr lang="en-US" sz="2400" b="1" dirty="0" smtClean="0"/>
              <a:t>The creation of the TEDD will only occur, at a later date, </a:t>
            </a:r>
            <a:r>
              <a:rPr lang="en-US" sz="2400" b="1" i="1" u="sng" dirty="0" smtClean="0"/>
              <a:t>if</a:t>
            </a:r>
            <a:r>
              <a:rPr lang="en-US" sz="2400" b="1" i="1" dirty="0" smtClean="0"/>
              <a:t> </a:t>
            </a:r>
            <a:r>
              <a:rPr lang="en-US" sz="2400" b="1" dirty="0" smtClean="0"/>
              <a:t>the Commission adopts </a:t>
            </a:r>
            <a:r>
              <a:rPr lang="en-US" sz="2400" b="1" dirty="0"/>
              <a:t>a</a:t>
            </a:r>
            <a:r>
              <a:rPr lang="en-US" sz="2400" b="1" dirty="0" smtClean="0"/>
              <a:t> Comprehensive Development Plan by Ordinance after Planning Board review and a public hearing. </a:t>
            </a:r>
            <a:endParaRPr lang="en-US" sz="24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B038F6-C068-F847-A88B-F2E6EC610A2D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1515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000" tmFilter="0, 0; .2, .5; .8, .5; 1, 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500" autoRev="1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Resolution of Necessity</a:t>
            </a:r>
            <a:br>
              <a:rPr lang="en-US" dirty="0" smtClean="0"/>
            </a:br>
            <a:r>
              <a:rPr lang="en-US" dirty="0" smtClean="0"/>
              <a:t>7-15-4280 MCA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b="1" dirty="0" smtClean="0"/>
              <a:t>Resolution </a:t>
            </a:r>
            <a:r>
              <a:rPr lang="en-US" sz="2400" b="1" dirty="0"/>
              <a:t>of necessity required for targeted economic development district. </a:t>
            </a:r>
            <a:r>
              <a:rPr lang="en-US" sz="2400" dirty="0"/>
              <a:t>A local government may not exercise the powers provided in part 43 or this part unless it has adopted a resolution of necessity finding that: </a:t>
            </a:r>
            <a:br>
              <a:rPr lang="en-US" sz="2400" dirty="0"/>
            </a:br>
            <a:r>
              <a:rPr lang="en-US" sz="2400" dirty="0"/>
              <a:t>     (1) one or more infrastructure-deficient areas exist in the local government; and </a:t>
            </a:r>
            <a:br>
              <a:rPr lang="en-US" sz="2400" dirty="0"/>
            </a:br>
            <a:r>
              <a:rPr lang="en-US" sz="2400" dirty="0"/>
              <a:t>     (2) the infrastructure improvement of the area is necessary for the welfare of the residents of the local government.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B038F6-C068-F847-A88B-F2E6EC610A2D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4166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NEXT STEPS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Phase II</a:t>
            </a:r>
            <a:endParaRPr lang="en-US" sz="2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7666" y="2044700"/>
            <a:ext cx="2159000" cy="21590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B038F6-C068-F847-A88B-F2E6EC610A2D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4139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Steps in Creating a </a:t>
            </a:r>
            <a:r>
              <a:rPr lang="en-US" dirty="0" smtClean="0"/>
              <a:t>TEDD</a:t>
            </a:r>
            <a:br>
              <a:rPr lang="en-US" dirty="0" smtClean="0"/>
            </a:br>
            <a:r>
              <a:rPr lang="en-US" dirty="0" smtClean="0"/>
              <a:t>Phase II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787591"/>
            <a:ext cx="8458200" cy="52578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Preparation of </a:t>
            </a:r>
            <a:r>
              <a:rPr lang="en-US" sz="2400" dirty="0"/>
              <a:t>a Comprehensive Development </a:t>
            </a:r>
            <a:r>
              <a:rPr lang="en-US" sz="2400" dirty="0" smtClean="0"/>
              <a:t>Plan that includes:</a:t>
            </a:r>
          </a:p>
          <a:p>
            <a:pPr lvl="1"/>
            <a:r>
              <a:rPr lang="en-US" sz="2000" dirty="0" smtClean="0"/>
              <a:t>Projects and Programs</a:t>
            </a:r>
          </a:p>
          <a:p>
            <a:pPr lvl="1"/>
            <a:r>
              <a:rPr lang="en-US" sz="2000" dirty="0" smtClean="0"/>
              <a:t>A TIF Provision</a:t>
            </a:r>
          </a:p>
          <a:p>
            <a:pPr lvl="1"/>
            <a:r>
              <a:rPr lang="en-US" sz="2000" dirty="0" smtClean="0"/>
              <a:t>Program Management</a:t>
            </a:r>
          </a:p>
          <a:p>
            <a:r>
              <a:rPr lang="en-US" sz="2400" dirty="0" smtClean="0"/>
              <a:t>Zone map amendment for the TEDD area.</a:t>
            </a:r>
          </a:p>
          <a:p>
            <a:r>
              <a:rPr lang="en-US" sz="2400" dirty="0" smtClean="0"/>
              <a:t>Recommendation by the Planning Board as to whether </a:t>
            </a:r>
            <a:r>
              <a:rPr lang="en-US" sz="2400" dirty="0"/>
              <a:t>the </a:t>
            </a:r>
            <a:r>
              <a:rPr lang="en-US" sz="2400" dirty="0" smtClean="0"/>
              <a:t>Comprehensive Development Plan </a:t>
            </a:r>
            <a:r>
              <a:rPr lang="en-US" sz="2400" dirty="0"/>
              <a:t>for the TEDD </a:t>
            </a:r>
            <a:r>
              <a:rPr lang="en-US" sz="2400" dirty="0" smtClean="0"/>
              <a:t>is </a:t>
            </a:r>
            <a:r>
              <a:rPr lang="en-US" sz="2400" dirty="0"/>
              <a:t>in conformance with the G</a:t>
            </a:r>
            <a:r>
              <a:rPr lang="en-US" sz="2400" dirty="0" smtClean="0"/>
              <a:t>rowth Policy </a:t>
            </a:r>
            <a:r>
              <a:rPr lang="en-US" sz="2400" dirty="0"/>
              <a:t>and </a:t>
            </a:r>
            <a:r>
              <a:rPr lang="en-US" sz="2400" dirty="0" smtClean="0"/>
              <a:t>the District </a:t>
            </a:r>
            <a:r>
              <a:rPr lang="en-US" sz="2400" dirty="0"/>
              <a:t>is zoned in accordance with the G</a:t>
            </a:r>
            <a:r>
              <a:rPr lang="en-US" sz="2400" dirty="0" smtClean="0"/>
              <a:t>rowth Policy.</a:t>
            </a: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B038F6-C068-F847-A88B-F2E6EC610A2D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934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800" dirty="0" smtClean="0"/>
              <a:t>Phase II Steps Continued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8474" y="1870876"/>
            <a:ext cx="8137526" cy="4601633"/>
          </a:xfrm>
        </p:spPr>
        <p:txBody>
          <a:bodyPr>
            <a:noAutofit/>
          </a:bodyPr>
          <a:lstStyle/>
          <a:p>
            <a:r>
              <a:rPr lang="en-US" sz="2200" dirty="0" smtClean="0"/>
              <a:t>Publication of  notice, and notification by mail of all property owners in the district of the required public hearing.</a:t>
            </a:r>
          </a:p>
          <a:p>
            <a:r>
              <a:rPr lang="en-US" sz="2200" dirty="0" smtClean="0"/>
              <a:t>Consideration and public hearing on the Ordinance creating the TEDD  and adopting the TEDD Comprehensive Development Plan.</a:t>
            </a:r>
          </a:p>
          <a:p>
            <a:r>
              <a:rPr lang="en-US" sz="2200" dirty="0" smtClean="0">
                <a:cs typeface="Arial" charset="0"/>
              </a:rPr>
              <a:t>Submittal of  </a:t>
            </a:r>
            <a:r>
              <a:rPr lang="en-US" sz="2200" dirty="0">
                <a:cs typeface="Arial" charset="0"/>
              </a:rPr>
              <a:t>a certified copy of the TEDD a</a:t>
            </a:r>
            <a:r>
              <a:rPr lang="en-US" sz="2200" dirty="0" smtClean="0">
                <a:cs typeface="Arial" charset="0"/>
              </a:rPr>
              <a:t>doption </a:t>
            </a:r>
            <a:r>
              <a:rPr lang="en-US" sz="2200" dirty="0">
                <a:cs typeface="Arial" charset="0"/>
              </a:rPr>
              <a:t>d</a:t>
            </a:r>
            <a:r>
              <a:rPr lang="en-US" sz="2200" dirty="0" smtClean="0">
                <a:cs typeface="Arial" charset="0"/>
              </a:rPr>
              <a:t>ocuments to </a:t>
            </a:r>
            <a:r>
              <a:rPr lang="en-US" sz="2200" dirty="0">
                <a:cs typeface="Arial" charset="0"/>
              </a:rPr>
              <a:t>the Montana Department of Revenue (7-15-4284 MCA) and all other affected taxing bodies </a:t>
            </a:r>
            <a:r>
              <a:rPr lang="en-US" sz="2200" dirty="0" smtClean="0">
                <a:cs typeface="Arial" charset="0"/>
              </a:rPr>
              <a:t>no </a:t>
            </a:r>
            <a:r>
              <a:rPr lang="en-US" sz="2200" dirty="0">
                <a:cs typeface="Arial" charset="0"/>
              </a:rPr>
              <a:t>later than February </a:t>
            </a:r>
            <a:r>
              <a:rPr lang="en-US" sz="2200" dirty="0" smtClean="0">
                <a:cs typeface="Arial" charset="0"/>
              </a:rPr>
              <a:t>1</a:t>
            </a:r>
            <a:r>
              <a:rPr lang="en-US" sz="2200" baseline="30000" dirty="0" smtClean="0">
                <a:cs typeface="Arial" charset="0"/>
              </a:rPr>
              <a:t>st</a:t>
            </a:r>
            <a:r>
              <a:rPr lang="en-US" sz="2200" dirty="0" smtClean="0">
                <a:cs typeface="Arial" charset="0"/>
              </a:rPr>
              <a:t>, 2016.</a:t>
            </a:r>
            <a:endParaRPr lang="en-US" sz="2200" dirty="0">
              <a:cs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B038F6-C068-F847-A88B-F2E6EC610A2D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7139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8474" y="484094"/>
            <a:ext cx="7556313" cy="712317"/>
          </a:xfrm>
        </p:spPr>
        <p:txBody>
          <a:bodyPr/>
          <a:lstStyle/>
          <a:p>
            <a:r>
              <a:rPr lang="en-US" dirty="0" smtClean="0"/>
              <a:t>Our Commitment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564022" y="2008262"/>
            <a:ext cx="7490765" cy="4117901"/>
          </a:xfrm>
        </p:spPr>
        <p:txBody>
          <a:bodyPr>
            <a:normAutofit/>
          </a:bodyPr>
          <a:lstStyle/>
          <a:p>
            <a:r>
              <a:rPr lang="en-US" sz="2400" dirty="0" smtClean="0"/>
              <a:t>Open, inclusive process</a:t>
            </a:r>
          </a:p>
          <a:p>
            <a:r>
              <a:rPr lang="en-US" sz="2400" dirty="0" smtClean="0"/>
              <a:t>Community-driven </a:t>
            </a:r>
          </a:p>
          <a:p>
            <a:r>
              <a:rPr lang="en-US" sz="2400" dirty="0" smtClean="0"/>
              <a:t>Steering Committee</a:t>
            </a:r>
          </a:p>
          <a:p>
            <a:r>
              <a:rPr lang="en-US" sz="2400" dirty="0" smtClean="0"/>
              <a:t>Consistent and timely status reports</a:t>
            </a:r>
          </a:p>
          <a:p>
            <a:r>
              <a:rPr lang="en-US" sz="2400" dirty="0" smtClean="0"/>
              <a:t>Responsive to questions and concerns</a:t>
            </a:r>
          </a:p>
          <a:p>
            <a:r>
              <a:rPr lang="en-US" sz="2400" dirty="0" smtClean="0"/>
              <a:t>Community outreach </a:t>
            </a: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  <a:hlinkClick r:id="rId2"/>
              </a:rPr>
              <a:t>www.lockwoodtedd.com</a:t>
            </a:r>
            <a:endParaRPr lang="en-US" sz="2400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en-US" dirty="0" smtClean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B038F6-C068-F847-A88B-F2E6EC610A2D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5415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www.LockwoodTEDD.com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B038F6-C068-F847-A88B-F2E6EC610A2D}" type="slidenum">
              <a:rPr lang="en-US" smtClean="0"/>
              <a:t>27</a:t>
            </a:fld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558292" y="1109531"/>
            <a:ext cx="3876973" cy="975644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1200" dirty="0" smtClean="0"/>
              <a:t>What is a TEDD and what is the process?</a:t>
            </a:r>
            <a:endParaRPr lang="en-US" sz="1200" dirty="0"/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1200" dirty="0" smtClean="0"/>
              <a:t>What roles will the different entities play?</a:t>
            </a:r>
            <a:endParaRPr lang="en-US" sz="1200" dirty="0"/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1200" dirty="0"/>
              <a:t>Where </a:t>
            </a:r>
            <a:r>
              <a:rPr lang="en-US" sz="1200" dirty="0" smtClean="0"/>
              <a:t>will TEDD </a:t>
            </a:r>
            <a:r>
              <a:rPr lang="en-US" sz="1200" dirty="0"/>
              <a:t>monies </a:t>
            </a:r>
            <a:r>
              <a:rPr lang="en-US" sz="1200" dirty="0" smtClean="0"/>
              <a:t>be spent?</a:t>
            </a:r>
            <a:endParaRPr lang="en-US" sz="1200" dirty="0"/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1200" dirty="0" smtClean="0"/>
              <a:t>Who’s </a:t>
            </a:r>
            <a:r>
              <a:rPr lang="en-US" sz="1200" dirty="0"/>
              <a:t>going to pay for </a:t>
            </a:r>
            <a:r>
              <a:rPr lang="en-US" sz="1200" dirty="0" smtClean="0"/>
              <a:t>public infrastructure?</a:t>
            </a:r>
            <a:endParaRPr lang="en-US" sz="1200" dirty="0"/>
          </a:p>
        </p:txBody>
      </p:sp>
      <p:sp>
        <p:nvSpPr>
          <p:cNvPr id="9" name="Content Placeholder 5"/>
          <p:cNvSpPr txBox="1">
            <a:spLocks/>
          </p:cNvSpPr>
          <p:nvPr/>
        </p:nvSpPr>
        <p:spPr>
          <a:xfrm>
            <a:off x="4291371" y="1108102"/>
            <a:ext cx="3876973" cy="10368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n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n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77950" indent="-228600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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603375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"/>
              <a:defRPr lang="en-US" sz="1800" kern="120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830388" indent="-228600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"/>
              <a:defRPr lang="en-US" sz="1800" kern="120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057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"/>
              <a:defRPr lang="en-US" sz="1800" kern="1200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1200" dirty="0" smtClean="0"/>
              <a:t>Who will manage the project?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1200" dirty="0" smtClean="0"/>
              <a:t>How will the Bypass affect the industrial park?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1200" dirty="0" smtClean="0"/>
              <a:t>Where will the employees come from?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1200" dirty="0" smtClean="0"/>
              <a:t>Traffic, Road Improvements, Pedestrian Safety </a:t>
            </a:r>
            <a:endParaRPr lang="en-US" sz="1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93980"/>
            <a:ext cx="9158508" cy="4412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948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8474" y="1948441"/>
            <a:ext cx="7278199" cy="4486541"/>
          </a:xfrm>
        </p:spPr>
        <p:txBody>
          <a:bodyPr>
            <a:normAutofit/>
          </a:bodyPr>
          <a:lstStyle/>
          <a:p>
            <a:r>
              <a:rPr lang="en-US" sz="2400" dirty="0" smtClean="0"/>
              <a:t>Create planned, ready-to-go industrial space</a:t>
            </a:r>
          </a:p>
          <a:p>
            <a:r>
              <a:rPr lang="en-US" sz="2400" dirty="0" smtClean="0"/>
              <a:t>Support existing industry</a:t>
            </a:r>
          </a:p>
          <a:p>
            <a:r>
              <a:rPr lang="en-US" sz="2400" dirty="0" smtClean="0"/>
              <a:t>Address challenges of growth</a:t>
            </a:r>
          </a:p>
          <a:p>
            <a:r>
              <a:rPr lang="en-US" sz="2400" dirty="0" smtClean="0"/>
              <a:t>Opportunity for new business recruitment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B038F6-C068-F847-A88B-F2E6EC610A2D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2694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B038F6-C068-F847-A88B-F2E6EC610A2D}" type="slidenum">
              <a:rPr lang="en-US" smtClean="0"/>
              <a:t>29</a:t>
            </a:fld>
            <a:endParaRPr lang="en-US"/>
          </a:p>
        </p:txBody>
      </p:sp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"/>
            <a:ext cx="9406617" cy="7263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accent1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2430053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75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Introduction and Background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8517" y="1985963"/>
            <a:ext cx="3723103" cy="4140200"/>
          </a:xfrm>
        </p:spPr>
        <p:txBody>
          <a:bodyPr>
            <a:normAutofit/>
          </a:bodyPr>
          <a:lstStyle/>
          <a:p>
            <a:r>
              <a:rPr lang="en-US" dirty="0" smtClean="0"/>
              <a:t>BSED Strategic Priority</a:t>
            </a:r>
          </a:p>
          <a:p>
            <a:r>
              <a:rPr lang="en-US" dirty="0" smtClean="0"/>
              <a:t>Pro-Opportunity</a:t>
            </a:r>
            <a:endParaRPr lang="en-US" dirty="0"/>
          </a:p>
          <a:p>
            <a:r>
              <a:rPr lang="en-US" dirty="0" smtClean="0"/>
              <a:t>Regional </a:t>
            </a:r>
            <a:r>
              <a:rPr lang="en-US" dirty="0"/>
              <a:t>Competitiveness </a:t>
            </a:r>
            <a:endParaRPr lang="en-US" dirty="0" smtClean="0"/>
          </a:p>
          <a:p>
            <a:r>
              <a:rPr lang="en-US" i="1" dirty="0" smtClean="0"/>
              <a:t>Industry Cluster Analysis and Marketing Plan</a:t>
            </a:r>
            <a:r>
              <a:rPr lang="en-US" dirty="0" smtClean="0"/>
              <a:t> (DCI, 2013)</a:t>
            </a:r>
          </a:p>
          <a:p>
            <a:r>
              <a:rPr lang="en-US" i="1" dirty="0" smtClean="0"/>
              <a:t>Targeted Marketing Assistance Findings and Recommendations </a:t>
            </a:r>
            <a:r>
              <a:rPr lang="en-US" dirty="0" smtClean="0"/>
              <a:t> (</a:t>
            </a:r>
            <a:r>
              <a:rPr lang="en-US" dirty="0" err="1" smtClean="0"/>
              <a:t>Ady</a:t>
            </a:r>
            <a:r>
              <a:rPr lang="en-US" dirty="0" smtClean="0"/>
              <a:t> </a:t>
            </a:r>
            <a:r>
              <a:rPr lang="en-US" dirty="0" err="1" smtClean="0"/>
              <a:t>Voltedge</a:t>
            </a:r>
            <a:r>
              <a:rPr lang="en-US" dirty="0" smtClean="0"/>
              <a:t>, 2014)</a:t>
            </a:r>
            <a:endParaRPr lang="en-US" i="1" dirty="0" smtClean="0"/>
          </a:p>
          <a:p>
            <a:r>
              <a:rPr lang="en-US" i="1" dirty="0" smtClean="0"/>
              <a:t>Industrial Park Feasibility Analysis</a:t>
            </a:r>
            <a:r>
              <a:rPr lang="en-US" dirty="0" smtClean="0"/>
              <a:t> (KLJ, 2014)</a:t>
            </a:r>
            <a:endParaRPr lang="en-US" i="1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89989" y="2068082"/>
            <a:ext cx="4657459" cy="4160632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Upstream and midstream 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oil and gas, 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manufacturing, warehousing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transportation 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 logistics are Yellowstone County’s leading 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industry growth opportunities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 marL="0" indent="0" algn="r">
              <a:buNone/>
            </a:pPr>
            <a:r>
              <a:rPr lang="en-US" sz="1200" i="1" dirty="0" smtClean="0"/>
              <a:t>—Industry Cluster Analysis and Marketing Plan (DCI, 2013)</a:t>
            </a:r>
            <a:endParaRPr lang="en-US" sz="1200" dirty="0"/>
          </a:p>
          <a:p>
            <a:pPr marL="0" indent="0" algn="ctr">
              <a:buNone/>
            </a:pPr>
            <a:endParaRPr lang="en-US" sz="1700" dirty="0" smtClean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buNone/>
            </a:pP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Increasingly, 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eadiness will be the basis upon which communities and regions compete.</a:t>
            </a:r>
          </a:p>
          <a:p>
            <a:pPr marL="0" indent="0" algn="r">
              <a:buNone/>
            </a:pPr>
            <a:r>
              <a:rPr lang="en-US" sz="1200" i="1" dirty="0" smtClean="0"/>
              <a:t>—Janet </a:t>
            </a:r>
            <a:r>
              <a:rPr lang="en-US" sz="1200" i="1" dirty="0" err="1" smtClean="0"/>
              <a:t>Ady</a:t>
            </a:r>
            <a:r>
              <a:rPr lang="en-US" sz="1200" i="1" dirty="0" smtClean="0"/>
              <a:t>, President, </a:t>
            </a:r>
            <a:r>
              <a:rPr lang="en-US" sz="1200" i="1" dirty="0" err="1" smtClean="0"/>
              <a:t>Ady</a:t>
            </a:r>
            <a:r>
              <a:rPr lang="en-US" sz="1200" i="1" dirty="0" smtClean="0"/>
              <a:t> </a:t>
            </a:r>
            <a:r>
              <a:rPr lang="en-US" sz="1200" i="1" dirty="0" err="1" smtClean="0"/>
              <a:t>Voltedge</a:t>
            </a:r>
            <a:r>
              <a:rPr lang="en-US" sz="1200" i="1" dirty="0" smtClean="0"/>
              <a:t> (2014)</a:t>
            </a:r>
            <a:endParaRPr lang="en-US" sz="1200" dirty="0"/>
          </a:p>
          <a:p>
            <a:pPr marL="0" indent="0" algn="ctr">
              <a:buNone/>
            </a:pPr>
            <a:endParaRPr lang="en-US" sz="2400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en-US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B038F6-C068-F847-A88B-F2E6EC610A2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6666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Public Comment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B038F6-C068-F847-A88B-F2E6EC610A2D}" type="slidenum">
              <a:rPr lang="en-US" smtClean="0"/>
              <a:t>30</a:t>
            </a:fld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5478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Steps in Creating a TEDD</a:t>
            </a:r>
            <a:br>
              <a:rPr lang="en-US" dirty="0" smtClean="0"/>
            </a:br>
            <a:r>
              <a:rPr lang="en-US" dirty="0" smtClean="0"/>
              <a:t>Phase I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400" dirty="0" smtClean="0"/>
              <a:t>Identify a study area that is appropriate for value-adding economic development projects.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Solicit public involvement and input</a:t>
            </a:r>
            <a:r>
              <a:rPr lang="en-US" sz="2400" dirty="0" smtClean="0"/>
              <a:t>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 smtClean="0"/>
              <a:t>Study the adequacy of infrastructure to support value-adding economic development.</a:t>
            </a:r>
            <a:endParaRPr lang="en-US" sz="2400" dirty="0"/>
          </a:p>
          <a:p>
            <a:pPr marL="457200" indent="-457200">
              <a:buFont typeface="+mj-lt"/>
              <a:buAutoNum type="arabicPeriod"/>
            </a:pPr>
            <a:r>
              <a:rPr lang="en-US" sz="2400" dirty="0" smtClean="0"/>
              <a:t>Prepare a statement that addresses infrastructure deficiencies within the study area.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 smtClean="0"/>
              <a:t>Adopt a Resolution of Necessity as required under 7-15-4280 MCA.</a:t>
            </a:r>
          </a:p>
          <a:p>
            <a:pPr marL="228600" lvl="1" indent="0">
              <a:buNone/>
            </a:pPr>
            <a:endParaRPr lang="en-US" dirty="0" smtClean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B038F6-C068-F847-A88B-F2E6EC610A2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7864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u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B038F6-C068-F847-A88B-F2E6EC610A2D}" type="slidenum">
              <a:rPr lang="en-US" smtClean="0"/>
              <a:t>5</a:t>
            </a:fld>
            <a:endParaRPr 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95" t="12739" r="22243" b="18734"/>
          <a:stretch/>
        </p:blipFill>
        <p:spPr bwMode="auto">
          <a:xfrm>
            <a:off x="0" y="0"/>
            <a:ext cx="9144000" cy="68756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506936" y="2227"/>
            <a:ext cx="2637064" cy="369332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Lockwood Study Area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914555" y="2318162"/>
            <a:ext cx="1061702" cy="338554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800" b="1" dirty="0" smtClean="0">
                <a:solidFill>
                  <a:schemeClr val="bg1"/>
                </a:solidFill>
              </a:rPr>
              <a:t>Pacific Steel &amp; Recycling</a:t>
            </a:r>
            <a:endParaRPr lang="en-US" sz="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9090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Public Involvement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737" y="1392964"/>
            <a:ext cx="3876940" cy="29077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5644" y="1890862"/>
            <a:ext cx="3017328" cy="40231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4433" y="2630877"/>
            <a:ext cx="2961197" cy="39516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B038F6-C068-F847-A88B-F2E6EC610A2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7987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Meetings Held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69334" y="1418167"/>
            <a:ext cx="5656747" cy="5206999"/>
          </a:xfrm>
        </p:spPr>
        <p:txBody>
          <a:bodyPr>
            <a:normAutofit fontScale="92500" lnSpcReduction="20000"/>
          </a:bodyPr>
          <a:lstStyle/>
          <a:p>
            <a:r>
              <a:rPr lang="en-US" sz="2400" dirty="0" smtClean="0"/>
              <a:t>County Commission presentations in September, 2014 and January, 2015</a:t>
            </a:r>
          </a:p>
          <a:p>
            <a:r>
              <a:rPr lang="en-US" sz="2400" dirty="0" smtClean="0"/>
              <a:t>Presentation and Site Tour for Property Owners and other interested parties in January</a:t>
            </a:r>
          </a:p>
          <a:p>
            <a:r>
              <a:rPr lang="en-US" sz="2400" dirty="0" smtClean="0"/>
              <a:t>Three public meetings in January and February in Lockwood</a:t>
            </a:r>
          </a:p>
          <a:p>
            <a:r>
              <a:rPr lang="en-US" sz="2400" dirty="0" smtClean="0"/>
              <a:t>Presentations to the Lockwood School Board and the City-County Planning Board in January </a:t>
            </a:r>
          </a:p>
          <a:p>
            <a:r>
              <a:rPr lang="en-US" sz="2400" dirty="0" smtClean="0"/>
              <a:t>Two meetings with the Utilities Working Group </a:t>
            </a:r>
          </a:p>
          <a:p>
            <a:r>
              <a:rPr lang="en-US" sz="2400" dirty="0" smtClean="0"/>
              <a:t>Two meetings with Taxing Jurisdictions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B038F6-C068-F847-A88B-F2E6EC610A2D}" type="slidenum">
              <a:rPr lang="en-US" smtClean="0"/>
              <a:t>7</a:t>
            </a:fld>
            <a:endParaRPr lang="en-US"/>
          </a:p>
        </p:txBody>
      </p:sp>
      <p:pic>
        <p:nvPicPr>
          <p:cNvPr id="6" name="Picture 5" descr="C:\Users\sara\AppData\Local\Microsoft\Windows\Temporary Internet Files\Content.Outlook\TXOUG3AJ\IMG_0194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704"/>
          <a:stretch/>
        </p:blipFill>
        <p:spPr bwMode="auto">
          <a:xfrm>
            <a:off x="5826081" y="258514"/>
            <a:ext cx="3033757" cy="20317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Lockwood Fire/Rescu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6081" y="4651519"/>
            <a:ext cx="3033757" cy="20238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http://www.lockwoodmontana.com/wp-content/uploads/2013/10/Lockwood-Water-Sewer-District-Building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826"/>
          <a:stretch/>
        </p:blipFill>
        <p:spPr bwMode="auto">
          <a:xfrm>
            <a:off x="5826081" y="2549247"/>
            <a:ext cx="3033757" cy="18469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8188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d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8474" y="272427"/>
            <a:ext cx="7556313" cy="1116106"/>
          </a:xfrm>
        </p:spPr>
        <p:txBody>
          <a:bodyPr/>
          <a:lstStyle/>
          <a:p>
            <a:r>
              <a:rPr lang="en-US" dirty="0" smtClean="0"/>
              <a:t>Infrastructure Deficiencies Studied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8474" y="1041064"/>
            <a:ext cx="4962289" cy="482875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000" dirty="0" smtClean="0"/>
              <a:t>Based on information provided by:</a:t>
            </a:r>
          </a:p>
          <a:p>
            <a:r>
              <a:rPr lang="en-US" sz="2000" dirty="0" smtClean="0"/>
              <a:t>Utilities Working Group representing</a:t>
            </a:r>
          </a:p>
          <a:p>
            <a:pPr lvl="2"/>
            <a:r>
              <a:rPr lang="en-US" sz="2000" dirty="0" smtClean="0"/>
              <a:t>Water and Sewer District</a:t>
            </a:r>
          </a:p>
          <a:p>
            <a:pPr lvl="2"/>
            <a:r>
              <a:rPr lang="en-US" sz="2000" dirty="0" smtClean="0"/>
              <a:t>Public Utilities </a:t>
            </a:r>
          </a:p>
          <a:p>
            <a:pPr lvl="3"/>
            <a:r>
              <a:rPr lang="en-US" sz="2000" dirty="0" smtClean="0"/>
              <a:t>NWE</a:t>
            </a:r>
          </a:p>
          <a:p>
            <a:pPr lvl="3"/>
            <a:r>
              <a:rPr lang="en-US" sz="2000" dirty="0" smtClean="0"/>
              <a:t>MDU</a:t>
            </a:r>
          </a:p>
          <a:p>
            <a:pPr lvl="3"/>
            <a:r>
              <a:rPr lang="en-US" sz="2000" dirty="0" smtClean="0"/>
              <a:t>YVEC</a:t>
            </a:r>
          </a:p>
          <a:p>
            <a:pPr lvl="2"/>
            <a:r>
              <a:rPr lang="en-US" sz="2000" dirty="0" smtClean="0"/>
              <a:t>MDT</a:t>
            </a:r>
          </a:p>
          <a:p>
            <a:pPr lvl="2"/>
            <a:r>
              <a:rPr lang="en-US" sz="2000" dirty="0" smtClean="0"/>
              <a:t>Pedestrian Advocates</a:t>
            </a:r>
          </a:p>
          <a:p>
            <a:pPr lvl="2"/>
            <a:r>
              <a:rPr lang="en-US" sz="2000" dirty="0" smtClean="0"/>
              <a:t>Public Safety Personnel</a:t>
            </a:r>
          </a:p>
          <a:p>
            <a:pPr lvl="2"/>
            <a:r>
              <a:rPr lang="en-US" sz="2000" dirty="0" smtClean="0"/>
              <a:t>County Staff</a:t>
            </a:r>
          </a:p>
          <a:p>
            <a:pPr lvl="2"/>
            <a:r>
              <a:rPr lang="en-US" sz="2000" dirty="0" smtClean="0"/>
              <a:t>Property Owners</a:t>
            </a:r>
          </a:p>
          <a:p>
            <a:pPr lvl="2"/>
            <a:r>
              <a:rPr lang="en-US" sz="2000" dirty="0" smtClean="0"/>
              <a:t>Professional Engineers</a:t>
            </a:r>
          </a:p>
          <a:p>
            <a:r>
              <a:rPr lang="en-US" sz="2000" dirty="0" smtClean="0"/>
              <a:t>Taxing Jurisdictions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B038F6-C068-F847-A88B-F2E6EC610A2D}" type="slidenum">
              <a:rPr lang="en-US" smtClean="0"/>
              <a:t>8</a:t>
            </a:fld>
            <a:endParaRPr lang="en-US"/>
          </a:p>
        </p:txBody>
      </p:sp>
      <p:pic>
        <p:nvPicPr>
          <p:cNvPr id="2050" name="Picture 2" descr="http://upload.wikimedia.org/wikipedia/commons/4/48/Gravel_Road_Coober_Pedy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33" r="23234"/>
          <a:stretch/>
        </p:blipFill>
        <p:spPr bwMode="auto">
          <a:xfrm>
            <a:off x="5460763" y="2025354"/>
            <a:ext cx="3399075" cy="45039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3237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Infrastructure Deficiency Findings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8475" y="1777524"/>
            <a:ext cx="6865711" cy="4348639"/>
          </a:xfrm>
        </p:spPr>
        <p:txBody>
          <a:bodyPr>
            <a:normAutofit/>
          </a:bodyPr>
          <a:lstStyle/>
          <a:p>
            <a:pPr lvl="0"/>
            <a:r>
              <a:rPr lang="en-US" b="1" dirty="0"/>
              <a:t>Water System </a:t>
            </a:r>
            <a:r>
              <a:rPr lang="en-US" dirty="0"/>
              <a:t>– A public water system is not available in the </a:t>
            </a:r>
            <a:r>
              <a:rPr lang="en-US" dirty="0" smtClean="0"/>
              <a:t>area.</a:t>
            </a:r>
            <a:endParaRPr lang="en-US" dirty="0"/>
          </a:p>
          <a:p>
            <a:pPr lvl="0"/>
            <a:r>
              <a:rPr lang="en-US" b="1" dirty="0"/>
              <a:t>Sewer System </a:t>
            </a:r>
            <a:r>
              <a:rPr lang="en-US" dirty="0"/>
              <a:t>– A public sewer system is not available in the </a:t>
            </a:r>
            <a:r>
              <a:rPr lang="en-US" dirty="0" smtClean="0"/>
              <a:t>area.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B038F6-C068-F847-A88B-F2E6EC610A2D}" type="slidenum">
              <a:rPr lang="en-US" smtClean="0"/>
              <a:t>9</a:t>
            </a:fld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89092"/>
            <a:ext cx="3028054" cy="2268908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 descr="http://bloximages.chicago2.vip.townnews.com/billingsgazette.com/content/tncms/assets/v3/editorial/7/f4/7f4b158b-ddce-5481-90ab-2a56c1bf6440/530ee1f2c53dd.preview-620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10" t="1117" r="5154"/>
          <a:stretch/>
        </p:blipFill>
        <p:spPr bwMode="auto">
          <a:xfrm>
            <a:off x="3110670" y="4588386"/>
            <a:ext cx="2931207" cy="2269614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6" descr="data:image/jpeg;base64,/9j/4AAQSkZJRgABAQAAAQABAAD/2wCEAAkGBxQTEhUUExQWFBUXGBgYGBgXGBgdHBsXGBccGhYaGBoaHCggGhomHBcXIjEhJSkrLi4uGCAzODMsNygtLisBCgoKDg0OGhAQGywcHCQsLCwsLCwsLCwsLCwsLCwsLCwsLCwsLCwsLCwsLCwsLCwsLCwsLCwsLCwsLCwsKys3N//AABEIALcBEwMBIgACEQEDEQH/xAAcAAABBQEBAQAAAAAAAAAAAAAEAAECAwUGBwj/xABIEAABAgMFBAUHCwIEBgMAAAABAhEAAyEEEjFBUQVhcYETIpGh0QYyUrHB4fAUFSMzQlNicoKS8aLSFkODkwdUY6Oy4iRzwv/EABgBAQEBAQEAAAAAAAAAAAAAAAABAgME/8QAIREBAAICAgIDAQEAAAAAAAAAAAERAhIhMRNRA0FhMiL/2gAMAwEAAhEDEQA/AL9pWf6Nf5VeoxxiC2QzqcXfHDDxj0TaiGlTfyL/APEx5wVijY19/q9ceOHTMQFgmqnbQFz7neIhme82LsnTeSK1ipCqgkUJxGn8+qLHAU159GBLbwBoIrnDT2CQZr0olsCDi5Jpwzjt7HHIbI8/Ah7xAySkEXABlQueUdhYsIOkNSzwfLgGzwdJjLQpEeff8SSPlEsH7gU1+kmfzHoSI87/AOJwPyiWHZpKT/3Jg5tFSXHzpFKFsxU0BGLYBx2wrOsB33A1x9mEUKCgWIoWelSPSruwMTmSwD1S7+c+odzqQfYYtOa8MDgAoDDEtgzZ4c6xYUtRqOx1pqMGFIrlpFHzNcQ4z9Zw0iwpo94YYGpZnyrhEEJycgAXFcaOr1+/k8hVLprR1cz1aYOGPbFnSuMAwTk9antOXLkKdwbmxyo8BbIdt9XfByatTeeT7osC+kLOyaAO2IFOWNN0QknIlsn54H4weBwogqAqQf8AxLGuDmh3OIlWizaVnK0hsiDWhYvd9ZflGfLkpBc1zcVrkKxfOtJKbpdiqpckOKNiNQYGQQSHagzdtGxjrhjUIUqwIJvJJu4tx3u7RfLkoTVAqTjSlKgZtiecUTLYRmANzV93hFZtdfNHvyrFmLUVNu7xll7IqQUivWO58TDdLpz8fjSITL2/49sSESNoAcNjkf4hhN/C+fwIFE8g1Jgiz9ZyVMA1ePqyjQJlSgsqJDHLEfFItQgJJugAc8e2K0tdbJ337ogiaH5/HKMi1YI0LmvDmYrtBut1U0cVbPLjSLZq6Ek0OA9gEB2pRKSAFUHaRxhArWSc0dgPsiSnOaX1bPs0ECCQtzQt8YxJMtWBHePGNgtUxq3iOUWJmF6rVw+DA8pIBckY0qMRrrjFimoXGmfhBRPyhOn9RHcIUDmaPS7oUSlt6lbyFSZrV+iWRzlkj1iPMUocYA86Ofjvj0ayTQtEwGbeeVMZBAASkggE6mh/l44RFhII+klt+qoyJ6kcsWsuVcmzlTBKXJf7WAqSTWiRiTE2QVAS6h6F2JpU7gTli2MG3LssIQpKSfrFKcOkF0oSLpZL1JOJDYCKRZEg9VcpyGKjeGLYOnB+0Ng8apmhmw1vMfAMaO/2vCO0sccZseTdmechXVwTefEYuMI7KwxmW8emtZ4PkwBIg+TGWhSI4L/iSPp5Z/6LV/8AsXvzqI71BjhP+I9mvzpfWSPoTipILha2YEjNq8YJLk/k5UFLaiWS4zUqgAS5c0KuRilFkBUUkOx63E0IoMCVcKxrbSlMESpRRMSgOpSVI601XnKDGrABIfIGBU2Ga73FAkkvTOr47zhpyi6y5h7QkdYlRYGgAxDgE1NKlg/trTMTdSLwYYl8Wu+bXDEO2u4galmsMxKfNUVXnCWU9aFSslJBalXI0BigbOmXvq5qd7KxDuSa1KiawiFZsxRSSBQBhgqpIdq50y0i2Sks+Tl/YMXxx4QRaNnzWJuLzJDM4AJOKaGlGblSGlSFUvIUGZyQoOwrTlXeYtMq5UogUGWGtC/OK7TOuUCbpF5wWYM70J1c5xdMlkoqCkEqG8OSKHRn8BA1vs6lMXuKG4BrueO7uhHfIClqThfdmxUDwNPisWLsYUCEq5Ph3Qp8u6S5D8AwZ3am5+2B5iS3nORjTQkVBzoeyOyUdVmFQ4fOtdzC7i8WLsfRy0FTde8Q5qySA/C845GIWNEybNRKQSFLZNUhmLuo9bAMSeBg/bRSqaq61xI6OUHFJcsAO5xclSv1QkZip4ejaZxOSorUAlq1OLAAOSdAACYdSKXUgHLAO7kYDN0kcottyOiT0IbpSxms1M0yhwuurUgD7MQiANomAHAcWNRr6oezk40A9sUlB0Gr0wgm6GAcd2ra6xQ6p/xSGlzyxr3xAA4hiPZDhWbZ65M+ukBb0xORh7wdtcuXx2xTMvA0ZmzJ3g+qJqSTi3teufI/BiFCZc18A1YjZdnX5c1YUE9GAWN51YuAwowBxiSJRoUitKF68Gz4xrbLs8xcuem71ly7qANSCANzkivhEgpzqJJJy9fDviE2zqTx+KndGlbdjT5AK1JCWAfrA0KmD11DQAqaWqSz/FItpGVhyFb+6FF10HP47IUUt6hZbFKSFzb4LJmoYpagcJYNeCqhxWuGcctY7UUJCUqZOjJJcneMaNjHaKsXSolFCiAhJTMDghQQOq4FDmRR9WIjz8kAFjRs+HazMX0Y4xxxdcmhap6kCimolRqMVBL1IwpyZ4qRbppDBZfDzU4AMcscuLjKCdqpN4ACt1Bwrg3DPPRoz5D6A6Yndzy4i7mTG+WZaWzrUtS2Wp2fg5LvgNSeBBzjq7EY5ixIWVh0qAD4hhj/ADzfJo6expbGnMRmbbx6a0iDpUZ0mYNR2iDZc5IxUkfqHjGaaHS45Dy6nKTaJDKUAUJcBRAP0igQW1Cm5x1Uu0o9NP7h4xyXlqkrnyTL64CAFXS4B6RRqRgQD2EjONYxNs5dOUm2qbeUDMmM5DXiW0xxrrvis2hZD3jrmaY13OewjfBlpsC7yiJZqVDAtU7sq/DRGXs+Z6CsajA4vV86nneyaNTMsK5iWlIW9SSklg5Z8zjX1b4EQo1r79cNwJ5n0a7M7Zy+hlpuEspRZhVywfc2WjCK5FgmAvcOdNd1TWox3P8AaMJmUAy5hdiVMMakE5sC9MQH3DfDiavBK1s4peV8PQdkFDZywD1a6k0phnX29b0oc2WYKhLOC9UkVzxwHs3xOQMq1TRguYMh1lbtTw/kND/KJzfWLxxKjQjm2XeDF1lsJUpIDAZklJuiuNcaDCjl6PBA2Tnf7Uy9Gr9K+n9W6LUnLLm26aSybRMH6idwAB3792cBfOdockzlGhzJpjTUYHeGzMbVu2GyAUEKJUQUkpBDAFyyiCMnfEOztGYdkTBiACdVoB11xevE6ARvFbldsa3z5k9CVzVlJJfrEfZJAcbzVtB6UUr2tOJP0i/gsOePZvEGbEsa0TkKUyUJLuVIbBiKKpiW4KHoxnTNnrvEgBios60MQVNU3sKB9zZiNTCciJW1ZxUkGYakA8DxGj10bWI2vak6+tKVlKHIagOOo9fPUxVJ2fMK09UAXkkkrlmjuXZfa2ZcUEKbZl31HqsVGt+Xg9PtbzT8wzEZpSO2LQzdIo5ZVyFNadrgwOra88sTOVQvQtk+TaE8jmIs+SLzAP6kkYgaufaAMyYpXYlaHmUu/i45kDJRhRaM23znrMWW3mj4vXcH90MbTNymL0a8fYdae5onMkLzDcCnu9n/ALUdNmXgB3pbTXCmOjZiJS3IRNpmBwFKwpXOmp0dni9O0J9361bVcBSsO3Cp5HjETZlEvgPzJbHEh34t7IgLMupep1KXarPVn9RKtYi3Ij5etWMxZIwdR7uYHZG35KLWqYR9b6KFKIBNaE5PQO2sYK9mzLrrSEhnJcYa4uB7I2PI21XJilq81ACiwPmpBJYcBho2kWI5Sbl0G3ZCpUkzDJRNSlSkzCFPdADJICkfVhRBfUlw1Y86W3m4Ox4jQdmMeh+U3lNIFkmoRMExU5SkpEsg9VQYrJySFBXEhtW83uYEC8Q5Y/zju4xKc9IjpaQkUryEKA/l50hRqpV9BTUhlbwr1GPIJaOriXatK7+Bc8HphHVf4qmhTKvV/CjDs1jHmolAlKekQ4LXk3wcmdIdJoz1xjjjMQ75YzML9pyiZ1CAAkVOFQaNixz4awES6hxAemAIu6damPOorBu0pv0xbczuGpnvc4HAkb4ATLF5OTl92NGGQajeiLuMbcm1LOERI5xUhfOHTOB4RtqCWpu+JrzGhPdEVxMwEC2kGyZt2zzyyHBlMShCiL0xlMVJJqKVwyaBDB0mxLXZZ4QhSnMjzQThNc4YsBEkhnoFHbKLrZM6FEoISlUyaFrUpaQq6hK7iUgKDOSlRJZ2YDWLLVZFSkIMwKSV3mSQQSE3bxrk6gO2FbbMqamQuWkruIVKWAHI+kK0EgVYheOqSITKwbaABlyJqQEiYFOkYBaDdXdfAF0EDfFFvmGQJaEIQqYtAmrWtIUyVE9GhCVUBZLkkHEAQRtVV0SJA86Ulapg9FU0ghJ/EEpS4yvRfbLIqemVMlArKJSZMxKQ6kmWVXFFIqUqSrHB0kRBnWyelYkEICFMsLCQQCq8kpVXcTTJjBMkFVnDXEJE49JM6NBKZKZalKc3XNQM3JYZtFVqkGXdSuiy5uHzgMiofZfIGtDlBlimzZVmCwhSpRtBE1N03VylSykglmYlTA+k0J6WGDO2oqfMUq6EoA6iEpQCBgHugXllg5O9mFI3djFSjZUhKWvT5SnRL9FK0KU6akAln9GM63bG+TTFJL3POQog9ZBqk8WLEZEGCNnW8SpE1QPWC5K5f6lFK/6XhPXCsm32tfRWZBa8UqWrqpBN6YpABID/AGCWw63CCLQo2aRJUAkzrRfmFakpXclpVdQlAWClybxJZ6ARV5RrSu2zBLqhKghP5UAA/wBV484LtlkXapNm6JJWuSlUpaE+cBfvIU2JSQoh8iN8T6A+2bOlcmRaQlKDMK5cxKQyekQfOCRheSQSBQEQpi/ksmTdQgzpyOlUtaEruyyoplpQFggPdKiWfARbtodHLs9lLdIgzJk0U6qpjBKCR9oJS5GV4RPaVkXaZVmXKSZipcoSFpTVSSgkpJArdUlWODgiAE2zJSZVntCUhBmiYlaUhk9JKUAVJT9kKCgWFAXi9O0pkuxySgpSelmpe5LJKUolFIJUkuAVq7Yq25OCZVnswIKpImKmEEECZNUCUOKEpCQC2ZIyi87JnTLHZ+jlqU8ycqmihKCCXwBuljhSAo8orOm7InpQEdMhV9ADATZarswpGQNC2Txixsbfnpu2eQhQX0CF31JLpM2Yu8sJP2glki8KEvpGMqLAeFEYUUWAwmhhDBWuGfCAttM49LOTpJQ/7ZfjF+xCfp6D6pbivoqfA6/FRDSZHSWy1JS73EAYP/lng7CNXZmyFSyoENfQpIbB2alTqG3BIyisZOLtUx5Uig8xev30zfEFI6qWADpc44uRrG9N8k5plyk4FCVJLhqmYpeuioiPJeaql5AudQuRj5ziuih3w2hmmD8n/CPjnDx0iPJSc31kvu/uhobJrLRXskqNJigSMd4w9cXSpUxDhSQerQuMGLnHeMo0paSoO9ctA9Q44RZ0RIbEg0f8zsdNOEeOM3smGHtNDzC+FHpk3q84cL2oilOIJyLtni9dT7QT9gxdtBTLVxG/Ie7iwihhnyr2l+Xf/wBWPU8g8SiSyXftL7qRBFjmAUvsDd8wec+Hm4vlBt0jrChBccQad4Eaa0AKOLBfywY0llJJ5kkB/wAMWZpqHPGSsOCS4xdIpVq0pUtFkqxTVh0pmKD4pQSHzDgNGns2R1EpXMQnpnv3ldZi4QoDMdK6v9MQ1hlL6ezpU4uTksnJKjMTfPFxjCymbNsM5IBUmYkEsLyCHOgcVMSTs+f6E79ivCLjJJMwOW6UlsiUqWH7FHtg/aUiQJln6VC1NZ5F66U0S6qAEaPnC1pkfIJylKuy5irpIPVJIzY0pRopnyZiCy0rQoVZQY94jYssjq2ozAS8iuDkFcq7525sYjtSUQiShFZAvKlqJcqvNeBoLl0hrgdsXLwvmimLJQolkpck0AFSdAGqYnOlrSWWFBQyUGIfcRGvYQJP/wAhSSpMtSUlIxUZgUGc4Br1eAzcNtSyCUEITLCgoDoCOkZFlSCQWvedXOr3yaXYTPNEMC8oFwkDHTwg02CeQB0MzLFKuWXZBmzZShNlqQApaVBSQcynrNvNIMsVmkzLTekGZZrSVlTHroKyXULw66Xq4UCPVCZohi2axzVpvIlKUjAkJp3DVortFhnpa9JWkKN0XgQ5yCaVMaUmxpRJtiZr3QZSVXAklxPDAOWNR2QDabPL6JPQdIEu674AaZVKAwJBdIJpXGJa0GVZZyXUZCgyglRukMot1SWoqopvicqwT1EtZ1kpJCuqSytDSh3R0FpsktRWVt9KZds/KmWlHS039Laf2Ri7LumRbFTElSSiWVgEJN5VoQRUpUBVzhDYpQqwzks9nUkqUwdJDlnYOKmhgiXsqYfrJRQADeKk4HIVFD4RRa5EsyU9DLWhN5XSXlXgpZ+qqEpBZPSUajmOjtEpCJ9smSklVoSZgKVME3FgpmTGDmYEu5RTIw2KcWubcPmJOLUGHZBMuwT5gC02VSgcFBDg8wGMUzkkgPiB4174LtlkexSnAL2ibk/+VK8IsyUz0BZX0Ykm/UFLdYEVIYhw0EnZVp/5Wd/tqP8A+cIP25IIstm6YET3mABXnGzhujvvXzr118ngva0ojZFjBoDOmUyZ5rDhEnJac7Js0xaihEqYpYd0gEkNi4uuG3xFdim3gkypgJISElCgSo1AAuuSWNI19nWpUmzKTMkJm2Wepj1ig3pZDALTg1DdIY5ZwROl3bIJ1lmzEyETgBLmtelzShQBlKT1VBlF7rGgJFIXJTGOxrT9xPH+mrs8yKbPZxfCJgUDeukGhBdmII1yg8WYGxICQCRaZho1PoZdeMU/J5qllagSom8SSHJKgSYsTyNLY6UotM9X2kpqrPEDLcMhB6tsSyUst2L+afU0YtltKUzbWVYOE8yoge2M+yAluHwYxlPKRDtfnFD0WXJGCRw+OcU2e33TNdRrMvCgq6EB+5u2BJG1bMalTOMLqcWzN6J/L5BwUN7j3xx3lalfN2mpyyiRkaQogJ0r7wftMKJspKtN1RBLhqnQ79KUizpsxWjkatj3eyM5FlLk3jlprShBvMa10gaySZip4BWTdOBLUpewxLPTwiRjf26zPBbQV9Ksvnro2eVQeDAwPXFjXlnRhkXB4EN/lpie0FHpFD8RwzqAMcTUU3pH2ogtVOTPjRq1OTB9WGpMet5JbibakDzVd3jFZtQrVZdN39ON3HzaYRTLUKkaw6VcPVFaXzNpOxN9RAAT1UBgMAGYNxhHbS719p184qdF7cXvUNBhFBB3YaxX2RBedqEl7kwk1JJS78b0WL2xMNT0pOpUHYYB73qg/Z2zULEgkKUVotClJSUgqMpriUk0Dvie6ENk355QEzJKEpSqZfuqKX9Eoe+/2edKRNoWpZ6NsTBeu9ML3ndcdZ8ybznDOKU7RWBdCV3Xe6FBiQzEi/jQdkbuz9iBc+aFOmVLmLljF1EOUpFPRDk8Nac2ioBLAlveIRMSUKRtVaS6EzElm6qwHHJUQO0FlJSelKVG8QZhIJd+sLzE0FTBuzJcro1TJiVTPpJUoBK7rdIVOoli7XaCI7TsaJaSQ5ItM2S5P2ZYBTTWsLhaDJt5FQhYIwIUkEbwQXBhfOcwJu35zH/rHA5HrVFO+NSbZpPRqASoLTZkTyu/QqJAKbpFBXF4w5hHHnCJtKpZK2ipKLiFTEJbBMxhTO6FM8QtNsVMIvrmKAVeAVMvAFmcArpR42bDsJK0yZjEoKJ5mdcYovdHdBL4irA74BTslrJLn/amTCk7kEEJP7kKrvENoWpCrnBRcg+bdqcq0Ggqab4tlbQWlISiZMQBklagDyBjftXk/JTNQgoXLBtAli9MSozZZSolaQzpYgfu1jK+b5K0ImpC0BUm1LulYV1pF27W6HBvVDZQ2gqQi9oLdJVOmEpLpeYqhIZw5oWziPzkq8FGYsrGCzMJUNwLuMT2mNbaXk+lElU2pT0UlSS4pNWUBaVbmWFD826OfMoNyhExKEuak3ipRUSSSTUknHEwSNsTQwTPmoSAAEpUQBRqALplGtY9hS1WdMxSFh5c1ap19IQhSFKCAUEOXugY5wPaNlSUylsF9KiRJnlV4XT0pS6LrUYLxfKG0LUsKVaSlZWJqwtTusE3jq6r7nDWCjtqf/zM1tFLV/cY01eTqQuw3nu2hr+TEqBYadRaewwBtWxSRLlTZSVpC1zUFK1BX1ZSygQBjew3QuDkFK2lMQRdnLTUqICiASWckXmJLYkZRXbLUuaxmzlLZ2ClEs+LB2HKB1pwh7hGDjGKDF7TmFHRGcTLZrtGAAZwMqUfGBpNjvHqqSe0esRJE1Q+0e068YIsloUVMS2GpzGp3GAs8n0vMtKsitTbusqnfAllkUHD2CDfJo9Wefxq9Z04wTLszBxu9gjh8na4w0roc4Hc1e54HMgOzI1ZSfFMTYh2PJtN8JJcd0eapcZiUUyZbeZL7B/bCiy6N45CGhychAo4gsfh4hIU88gteCEqpzD9jCKLctTFixDHJm8aHHSK7JNJnpev0bHlnvYnnHWuLe6w9p+uUCw6yhXRz/7f1+gIsnlKbzKcl2IqQaENlUlNNQj04jaEkTSHZyc2oQ/Kn/jqswrTLIBNRhxqzUzLKHNX4A3pj6eOY5FMHLeqGQCfjQxTZQ7g+gavmU0bXjokH7cZVpkqSHEyZiKX1a8Y01Db6MeuHMuOm2TZEGTKvJST0aHJAJJKA5JzMaMuxSvu0ftT4RjddXMWbahSmUno0kIE0FyrrpnDrpLebRqjSK1bUXfQUPKSlKEBEtS0golkkBRvXiHUrHIx2sqwSvu5f7E+Ec75bWdKVyriQnqre6AH6wAdqOXYPrEicZnpZuAUrbcxM8zmNVlfRhawhyGci9VqHkNBGYEgNTP1xpWiyS/PN9hdSySEjzXdik1c9jQVYrNJWoMFhsC6DzYy65dnF2+OMkRMwz9n7Q6NKk9GiYkqQtlXgykPdIKSNTSLE7TJSpMyVLmFUyZOc3wy5gD3QlQpTN40LdZEIUAAGbMbt3B+AVmREZSZamF0AHg/At695OUNsWeegc3aZMso6NAUZSJJmdYqMtBBZnugkjSM9SQ0GWiyFMwirHBtDTg7nDVSRgINsUlLKvAYjBmwOG4u43FGYMXaI6OQCNplPRslP0cuYhOL/TXr15sGvFuUXnayzJ6G5LuBMtKWBCh0arwJOZJemAvGMfykkEz+oooAQmiSQHJJNBnX1QT5ISazb5K2uNeJPpvj8UEXirpeWlM22srRMUhJUmcqYippf85GtwkPq8UzLebtxEpCEiVNlJSCot0xHSKvKJJNAwjXMuX6A7MteXs3xAy0eil+AxevYQez8UY3x9LUs2ftNa0zUG6EzBKBFadDdCSNFG4H90AKSDmBG+myodRup+zQh2wfhhXgYc2VGSUPvA1OPZ3HdGtoiLYmWVM2qei6G6ko6O4xfHpDMSv8ySS0Na9rX5apfRywVIly1LBVeMuUQUgC9dB6oq0avyOX6COweHxXSIrsctyOjTj6I9XLuOsZ2juiwk3ykmKXLWZUsdHO6VIS4wRcCSftUCa/hEZ1vtxmCWhMtMlEu+QlKlElSyColSi+QYRtpsUrKWnXzR8HDuOsObFL9BI5D4/jfDfGPo2clMSQ1dM95higir6x1atny/RT+341Hdvhvm9HoI7PjXvGkXywtuVSKVidlSbw4jMYPXfD+U1kaYm4bguAm4SATeVVhyi3yZsgvdfr9Q+c5rfDHspG9uLLP5MzD0cwhN55iji2IfXGsH2eZ1SDjdfsIjWZLG6lKeAA31b4qI56wTCVKB3+uPPlNy3hLUTbGDKkAn82fJQhhaw9bOeSz/fBa5YcuGiAlJ1NY5cJsHFvR91M7YeJ3U+kO+FFLQPk7abxa45qfpENuDPviKPJm0CYlQ6MAJII6RPLjDpmTne83EnxhKnTRifjtjry3svPk1MK75uAt94PjIdg0hTPJtSqKWipf6wU1alMxzMBzLUoYq7v/aKzbBmsj9PgYzWXtiYx7af+HSMFSQcPOOjUASwwHZAFp8mlkfWSP3q/simbNADpm3i4DQNMmqoHjeO5GrtbDKSJaAZiBdSlOJyAGkGIWgf5iO0+EcfJTKuh5ynP4cDm0VTygGi1kHAsK6s0Z/1MreLuhapY/wAxPf4Rl7fKZpQUTEdUKBe8MSPw7o5KatISWWsqxFAEj8xxJ3CLLPNQUIPSLCmN8XQQFAkMndSGeGVckzjLStclXRFylRdJoXoXFeYgjZFnZAJxL+swFYWuzWUpVEYhsCcI1Qj6JLej64xEVw1jVcBZ0y+yklIDMHIGZrXI0MMLMrIo/cIzLTIu9VSqjRJwywOLRQ41V8c4zOMe3OdLbgs8z8J/WnxhCyzfwv8AnR/dGCkDC+oQykfjUeUZ1j2n+PY23bHnKUoiW/msykZAD0oWxdmz5d76Mh7rVTk+/hGcu1KFApVN404RKTNmNRRaO83pX01WNdug6Gc3mKhugnfdrz+yfZGEZ870vX4RIWqfr3x59I9s1h7bolzR9iZ+0+EQUqbmhf7T4bhGKLZP3duUS+cbRp3xdf01x9tZS5noK5jj4mGM5ehfgYyvna06H9w8YdO17VklZ5+wGLGE/UmuPtoKta/R9XxkOyIi2q9FufDThFcq22wgEIXX8afVepwMRtO1bWhryJgcsOsKltx0jfizNcfa5FuOjV198TVbt2/4rv74zztu1ejNhjty0+jM5gmM6yax7CbanXptQ3VAY6OT7YJ2Mu7k/VbH8XuiM7yhmAsoKdswX/iLJPlDNHmpUN4SfYI7XOlLrHtp/KU6MTvjE2cOurj6yPdBh8pbRpMbPqK8IHO2FvSWR/pH2J3COcRMLjER9txVpBJpSsRNoTo8Zv8Aiefoo8UH+2GHlVN0UP0e6MeOfbOv60TOToYUZ3+LZv4v2e6FGtJXX9FBaagIHZEABkAOUIoMK4Y5W4XJFW4dghlEbhyETuboYYVES1QJLZV3DSBzZhBNyFcMaxzmOi5MJpGkVGxqnLF0EqLClHAxc5Z1i8JMSF7Xvi45TE2WyV7GWFEqJBcsm692uAL1rBtjSUpZ8ycGqW37oJuHU+6IGSdY1l8mWRMiLKpwvgI2ZaeojgIx7KhkrO4euN4jqp5eqLh07/H/ACxdqLZbfhEBGdoKcTBu15P0g/KPWYBMg6xie3HO7S6Q6DtMRUs7oiJZ1iJSYyyqn2UKJL449lPjdF0hISGx/iInOkJI3Ruc5mKXaVipuNN/u9URM9slQgK9kIpOUZ4Ek2kH7J7IYWlO+sMUHOHWnhCoDpnpOZ7IkiYMlMYrIERYboIPTalN9Z2vEJ85SiCpQLYc2f1QGE7xhDhBi7ScLgDoDzhrzbu2K7nOEHGI1+O6M0rJ2uXm/pT7Y1NmhhyEOtThjhpjXDCHE4YR2n5P8atbRQrvhDg0D39DhpExOIjgzwtvhoV6G6R/jdDg8IBDiO+FCc6CFAJUqK1g5QaPKCvmf9seEP8A4gH3X/Z90b0b8f6ASs6Q4nHCDTt5P3Y/2fdDDbqc0D/ZHhDQ8f6DK3iSVQWdvp+7H+0PCIHyj0lnc0oeENF8f6HKREaavBQ8oC1Jahu6P3Qj5QK+7V+z3Q1/Txx7CgjI98SU2sEjby8kLH6DFvz/ADCzBXY3dDU8ce1NjDpmtkh/6kxtzchu9nvjLlbSXMvpVeYSlmvpXkN3PGlPOHBvVHTGKdMYqGbtM9YflHrMCtGeLVNBU3SPeV9kEd4win50tFXSt8jcy7CIk/HbE4RM9tNSIgRvjIO2rQA1yYdSUj+yJHbE4kOFD/TqP6CPXGfEnj/WkFCHKoz5O2FgeYVHVUsv2XRFqfKBQxlo4dH/ABDxJ4/0SWhCWC4gL/Eq3+oknjK98W/Pij/kyhwQInjlfH+iUhsD2xMTOEDI2riFSpf7T7II+cg31crtV447omkweKfZyHiBRu7Yb5WPu0HgVf3REbQH3Q/cvxi6yeKUlWbtiKEGJ/Lh92O1fjFSdpByOj/rVDSTxSu6EnOIqQdYrm7SSKlB/cfCHTtBBxQf3CJrkeOU2bERWuUmlDyiwbQl+ir9yfCHl7QQa3VclJ8ItSnikOZA3iEZb4GCVW6X6K+1PhFRt0rRfanwiayeKURe1EWpXq0Q+WStF93hEvlUr8Xd4Q1k8eSaZo39sKIfK5WivjlDQ1lrxyKUmtIrgkh4iUxKcVJWdISS+UWEGKwGzgHIERMmJpVxhlnQxAzNv4wwMJ3z+Ph4ZYiUE++JAQOVQ6Zm+APsZYr3oUPV4RrzVUeMKzTCCc+qY25/m/G6O3x9PR8fTLtYYp3jHe5igcYJt4ogNkfX74CoMIxlPLln2sY74ZSOcVonGLhMeM2wiFfxDmuJicQKN/dFDFEM50h7wzhBL1iUIuHiKkbvVElI4GIB9IyEUjMDuhJSnQdg+MYd4YoBgEZI9FPYIZMhPop7BCLwzGFytpmSn0R2Qk2RGgiun8xNBY/HOLclyRsSNB3xD5uR6KT+7xi4kQ1wDXdF3kuUFbMl+j2KV4xUdly/R/qV4wSlW+JhcXafZcg/mqVklv1K8YgNlIfzed5XjB6g9YheIi7T7LkH82o0/qV4w0aF/dDRLkuVte2FMBEPCgGS+mcOtJhQoqKlJMRumFCiSHKaVAiSUZfHxSGhRkMZQiK0AU+Gh4UWRKyhjTQxtLZn3n1woUdfi6d/j6Zm0ywR+r1iAyaQoUcs/wCnP5P6Nl8YQkq0EKFGWEitsYtSt4aFFEk6w13FjDQo0JgEQm3woUJEVy84gqWYUKMyIgmGC4UKAZSd8MX4woUA8tMWJeFChKmvQ79sKFFgPEmhQoBrm+FChQH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103" name="Picture 7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55" r="4096"/>
          <a:stretch/>
        </p:blipFill>
        <p:spPr bwMode="auto">
          <a:xfrm>
            <a:off x="6125185" y="4595149"/>
            <a:ext cx="3016666" cy="2269614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1458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d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Advantage">
  <a:themeElements>
    <a:clrScheme name="Advantage">
      <a:dk1>
        <a:sysClr val="windowText" lastClr="000000"/>
      </a:dk1>
      <a:lt1>
        <a:sysClr val="window" lastClr="FFFFFF"/>
      </a:lt1>
      <a:dk2>
        <a:srgbClr val="2B142D"/>
      </a:dk2>
      <a:lt2>
        <a:srgbClr val="C3AFCC"/>
      </a:lt2>
      <a:accent1>
        <a:srgbClr val="663366"/>
      </a:accent1>
      <a:accent2>
        <a:srgbClr val="330F42"/>
      </a:accent2>
      <a:accent3>
        <a:srgbClr val="666699"/>
      </a:accent3>
      <a:accent4>
        <a:srgbClr val="999966"/>
      </a:accent4>
      <a:accent5>
        <a:srgbClr val="F7901E"/>
      </a:accent5>
      <a:accent6>
        <a:srgbClr val="A3A101"/>
      </a:accent6>
      <a:hlink>
        <a:srgbClr val="BC5FBC"/>
      </a:hlink>
      <a:folHlink>
        <a:srgbClr val="9775A7"/>
      </a:folHlink>
    </a:clrScheme>
    <a:fontScheme name="Advantage">
      <a:majorFont>
        <a:latin typeface="Rockwell"/>
        <a:ea typeface=""/>
        <a:cs typeface=""/>
        <a:font script="Jpan" typeface="ＭＳ ゴシック"/>
        <a:font script="Hans" typeface="宋体"/>
        <a:font script="Hant" typeface="新細明體"/>
      </a:majorFont>
      <a:minorFont>
        <a:latin typeface="Rockwell"/>
        <a:ea typeface=""/>
        <a:cs typeface=""/>
        <a:font script="Jpan" typeface="ＭＳ ゴシック"/>
        <a:font script="Hans" typeface="宋体"/>
        <a:font script="Hant" typeface="新細明體"/>
      </a:minorFont>
    </a:fontScheme>
    <a:fmtScheme name="Advantage">
      <a: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40000"/>
                <a:alpha val="100000"/>
                <a:satMod val="150000"/>
                <a:lumMod val="100000"/>
              </a:schemeClr>
            </a:gs>
            <a:gs pos="100000">
              <a:schemeClr val="phClr">
                <a:tint val="70000"/>
                <a:shade val="100000"/>
                <a:alpha val="100000"/>
                <a:satMod val="200000"/>
                <a:lumMod val="100000"/>
              </a:schemeClr>
            </a:gs>
          </a:gsLst>
          <a:lin ang="6000000" scaled="1"/>
        </a:gradFill>
        <a:gradFill rotWithShape="1">
          <a:gsLst>
            <a:gs pos="0">
              <a:schemeClr val="phClr">
                <a:shade val="40000"/>
                <a:alpha val="100000"/>
                <a:satMod val="150000"/>
                <a:lumMod val="100000"/>
              </a:schemeClr>
            </a:gs>
            <a:gs pos="100000">
              <a:schemeClr val="phClr">
                <a:tint val="70000"/>
                <a:shade val="100000"/>
                <a:alpha val="100000"/>
                <a:satMod val="200000"/>
                <a:lumMod val="100000"/>
              </a:schemeClr>
            </a:gs>
          </a:gsLst>
          <a:lin ang="5400000" scaled="1"/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FFFFFF">
                <a:alpha val="75000"/>
              </a:srgbClr>
            </a:innerShdw>
            <a:outerShdw blurRad="63500" dist="25400" dir="5400000" rotWithShape="0">
              <a:srgbClr val="808080">
                <a:alpha val="75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twoPt" dir="tl">
              <a:rot lat="0" lon="0" rev="4500000"/>
            </a:lightRig>
          </a:scene3d>
          <a:sp3d>
            <a:bevelT w="635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1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Advantage.thmx</Template>
  <TotalTime>2059</TotalTime>
  <Words>898</Words>
  <Application>Microsoft Office PowerPoint</Application>
  <PresentationFormat>On-screen Show (4:3)</PresentationFormat>
  <Paragraphs>153</Paragraphs>
  <Slides>30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1" baseType="lpstr">
      <vt:lpstr>Advantage</vt:lpstr>
      <vt:lpstr>   Lockwood Concept Area Targeted Economic Development District March 3rd, 2015 Yellowstone County Board of County Commissioners’  Regular Meeting </vt:lpstr>
      <vt:lpstr>Today’s Presentation Overview</vt:lpstr>
      <vt:lpstr>Introduction and Background</vt:lpstr>
      <vt:lpstr>Steps in Creating a TEDD Phase I</vt:lpstr>
      <vt:lpstr>PowerPoint Presentation</vt:lpstr>
      <vt:lpstr>Public Involvement</vt:lpstr>
      <vt:lpstr>Meetings Held</vt:lpstr>
      <vt:lpstr>Infrastructure Deficiencies Studied</vt:lpstr>
      <vt:lpstr>Infrastructure Deficiency Findings</vt:lpstr>
      <vt:lpstr>Findings (Continued)</vt:lpstr>
      <vt:lpstr>Findings (Continued)</vt:lpstr>
      <vt:lpstr>Public Infrastructure Needed to Support Trailhead Commerce Park</vt:lpstr>
      <vt:lpstr>PowerPoint Presentation</vt:lpstr>
      <vt:lpstr>Trailhead Commerce Park: Economic Impact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Today’s Action – Consideration and public comment on the adoption of the  Resolution of Necessity</vt:lpstr>
      <vt:lpstr>Resolution of Necessity 7-15-4280 MCA</vt:lpstr>
      <vt:lpstr>NEXT STEPS</vt:lpstr>
      <vt:lpstr>Steps in Creating a TEDD Phase II</vt:lpstr>
      <vt:lpstr>Phase II Steps Continued</vt:lpstr>
      <vt:lpstr>Our Commitment</vt:lpstr>
      <vt:lpstr>www.LockwoodTEDD.com</vt:lpstr>
      <vt:lpstr>Conclusion</vt:lpstr>
      <vt:lpstr>PowerPoint Presentation</vt:lpstr>
      <vt:lpstr>Public Comment</vt:lpstr>
    </vt:vector>
  </TitlesOfParts>
  <Company>Community Development Services of Montana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Proposed Lockwood Targeted Economic Development District</dc:title>
  <dc:creator>Janet Cornish</dc:creator>
  <cp:lastModifiedBy>Sara Hudson</cp:lastModifiedBy>
  <cp:revision>107</cp:revision>
  <cp:lastPrinted>2015-03-03T01:50:23Z</cp:lastPrinted>
  <dcterms:created xsi:type="dcterms:W3CDTF">2015-02-20T21:47:23Z</dcterms:created>
  <dcterms:modified xsi:type="dcterms:W3CDTF">2015-03-31T19:19:10Z</dcterms:modified>
</cp:coreProperties>
</file>